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1" r:id="rId2"/>
  </p:sldMasterIdLst>
  <p:notesMasterIdLst>
    <p:notesMasterId r:id="rId162"/>
  </p:notesMasterIdLst>
  <p:sldIdLst>
    <p:sldId id="256" r:id="rId3"/>
    <p:sldId id="1783" r:id="rId4"/>
    <p:sldId id="1854" r:id="rId5"/>
    <p:sldId id="1853" r:id="rId6"/>
    <p:sldId id="1784" r:id="rId7"/>
    <p:sldId id="1856" r:id="rId8"/>
    <p:sldId id="1400" r:id="rId9"/>
    <p:sldId id="1952" r:id="rId10"/>
    <p:sldId id="1953" r:id="rId11"/>
    <p:sldId id="1958" r:id="rId12"/>
    <p:sldId id="1954" r:id="rId13"/>
    <p:sldId id="1955" r:id="rId14"/>
    <p:sldId id="1956" r:id="rId15"/>
    <p:sldId id="1960" r:id="rId16"/>
    <p:sldId id="1966" r:id="rId17"/>
    <p:sldId id="1366" r:id="rId18"/>
    <p:sldId id="1957" r:id="rId19"/>
    <p:sldId id="1959" r:id="rId20"/>
    <p:sldId id="1965" r:id="rId21"/>
    <p:sldId id="1961" r:id="rId22"/>
    <p:sldId id="1963" r:id="rId23"/>
    <p:sldId id="1964" r:id="rId24"/>
    <p:sldId id="1383" r:id="rId25"/>
    <p:sldId id="1386" r:id="rId26"/>
    <p:sldId id="1387" r:id="rId27"/>
    <p:sldId id="1785" r:id="rId28"/>
    <p:sldId id="1423" r:id="rId29"/>
    <p:sldId id="1426" r:id="rId30"/>
    <p:sldId id="1427" r:id="rId31"/>
    <p:sldId id="1431" r:id="rId32"/>
    <p:sldId id="1970" r:id="rId33"/>
    <p:sldId id="1434" r:id="rId34"/>
    <p:sldId id="1416" r:id="rId35"/>
    <p:sldId id="1419" r:id="rId36"/>
    <p:sldId id="1424" r:id="rId37"/>
    <p:sldId id="1425" r:id="rId38"/>
    <p:sldId id="1865" r:id="rId39"/>
    <p:sldId id="1420" r:id="rId40"/>
    <p:sldId id="1435" r:id="rId41"/>
    <p:sldId id="1421" r:id="rId42"/>
    <p:sldId id="1319" r:id="rId43"/>
    <p:sldId id="1329" r:id="rId44"/>
    <p:sldId id="1330" r:id="rId45"/>
    <p:sldId id="1331" r:id="rId46"/>
    <p:sldId id="1967" r:id="rId47"/>
    <p:sldId id="1428" r:id="rId48"/>
    <p:sldId id="1969" r:id="rId49"/>
    <p:sldId id="1968" r:id="rId50"/>
    <p:sldId id="1857" r:id="rId51"/>
    <p:sldId id="1858" r:id="rId52"/>
    <p:sldId id="1859" r:id="rId53"/>
    <p:sldId id="1860" r:id="rId54"/>
    <p:sldId id="1951" r:id="rId55"/>
    <p:sldId id="1866" r:id="rId56"/>
    <p:sldId id="1862" r:id="rId57"/>
    <p:sldId id="1863" r:id="rId58"/>
    <p:sldId id="1864" r:id="rId59"/>
    <p:sldId id="1877" r:id="rId60"/>
    <p:sldId id="1867" r:id="rId61"/>
    <p:sldId id="1868" r:id="rId62"/>
    <p:sldId id="1878" r:id="rId63"/>
    <p:sldId id="1869" r:id="rId64"/>
    <p:sldId id="1871" r:id="rId65"/>
    <p:sldId id="1893" r:id="rId66"/>
    <p:sldId id="1879" r:id="rId67"/>
    <p:sldId id="1872" r:id="rId68"/>
    <p:sldId id="1874" r:id="rId69"/>
    <p:sldId id="1880" r:id="rId70"/>
    <p:sldId id="1875" r:id="rId71"/>
    <p:sldId id="1873" r:id="rId72"/>
    <p:sldId id="1881" r:id="rId73"/>
    <p:sldId id="1876" r:id="rId74"/>
    <p:sldId id="1882" r:id="rId75"/>
    <p:sldId id="1883" r:id="rId76"/>
    <p:sldId id="1894" r:id="rId77"/>
    <p:sldId id="1884" r:id="rId78"/>
    <p:sldId id="1885" r:id="rId79"/>
    <p:sldId id="1886" r:id="rId80"/>
    <p:sldId id="1887" r:id="rId81"/>
    <p:sldId id="1888" r:id="rId82"/>
    <p:sldId id="1889" r:id="rId83"/>
    <p:sldId id="1890" r:id="rId84"/>
    <p:sldId id="1891" r:id="rId85"/>
    <p:sldId id="592" r:id="rId86"/>
    <p:sldId id="1900" r:id="rId87"/>
    <p:sldId id="1901" r:id="rId88"/>
    <p:sldId id="1902" r:id="rId89"/>
    <p:sldId id="1903" r:id="rId90"/>
    <p:sldId id="1899" r:id="rId91"/>
    <p:sldId id="1897" r:id="rId92"/>
    <p:sldId id="1898" r:id="rId93"/>
    <p:sldId id="1904" r:id="rId94"/>
    <p:sldId id="1907" r:id="rId95"/>
    <p:sldId id="1905" r:id="rId96"/>
    <p:sldId id="1972" r:id="rId97"/>
    <p:sldId id="1908" r:id="rId98"/>
    <p:sldId id="1910" r:id="rId99"/>
    <p:sldId id="1911" r:id="rId100"/>
    <p:sldId id="1920" r:id="rId101"/>
    <p:sldId id="1919" r:id="rId102"/>
    <p:sldId id="1921" r:id="rId103"/>
    <p:sldId id="1918" r:id="rId104"/>
    <p:sldId id="1922" r:id="rId105"/>
    <p:sldId id="1913" r:id="rId106"/>
    <p:sldId id="1914" r:id="rId107"/>
    <p:sldId id="1915" r:id="rId108"/>
    <p:sldId id="1916" r:id="rId109"/>
    <p:sldId id="1971" r:id="rId110"/>
    <p:sldId id="1923" r:id="rId111"/>
    <p:sldId id="1924" r:id="rId112"/>
    <p:sldId id="1925" r:id="rId113"/>
    <p:sldId id="1926" r:id="rId114"/>
    <p:sldId id="1928" r:id="rId115"/>
    <p:sldId id="1280" r:id="rId116"/>
    <p:sldId id="1277" r:id="rId117"/>
    <p:sldId id="1279" r:id="rId118"/>
    <p:sldId id="1281" r:id="rId119"/>
    <p:sldId id="1285" r:id="rId120"/>
    <p:sldId id="1286" r:id="rId121"/>
    <p:sldId id="1287" r:id="rId122"/>
    <p:sldId id="1288" r:id="rId123"/>
    <p:sldId id="1399" r:id="rId124"/>
    <p:sldId id="1398" r:id="rId125"/>
    <p:sldId id="1950" r:id="rId126"/>
    <p:sldId id="1930" r:id="rId127"/>
    <p:sldId id="547" r:id="rId128"/>
    <p:sldId id="548" r:id="rId129"/>
    <p:sldId id="1441" r:id="rId130"/>
    <p:sldId id="1934" r:id="rId131"/>
    <p:sldId id="347" r:id="rId132"/>
    <p:sldId id="1410" r:id="rId133"/>
    <p:sldId id="560" r:id="rId134"/>
    <p:sldId id="549" r:id="rId135"/>
    <p:sldId id="1411" r:id="rId136"/>
    <p:sldId id="559" r:id="rId137"/>
    <p:sldId id="565" r:id="rId138"/>
    <p:sldId id="1402" r:id="rId139"/>
    <p:sldId id="1935" r:id="rId140"/>
    <p:sldId id="1407" r:id="rId141"/>
    <p:sldId id="1936" r:id="rId142"/>
    <p:sldId id="1932" r:id="rId143"/>
    <p:sldId id="1937" r:id="rId144"/>
    <p:sldId id="1938" r:id="rId145"/>
    <p:sldId id="1939" r:id="rId146"/>
    <p:sldId id="1940" r:id="rId147"/>
    <p:sldId id="1942" r:id="rId148"/>
    <p:sldId id="1909" r:id="rId149"/>
    <p:sldId id="561" r:id="rId150"/>
    <p:sldId id="1944" r:id="rId151"/>
    <p:sldId id="562" r:id="rId152"/>
    <p:sldId id="563" r:id="rId153"/>
    <p:sldId id="564" r:id="rId154"/>
    <p:sldId id="1933" r:id="rId155"/>
    <p:sldId id="1945" r:id="rId156"/>
    <p:sldId id="1946" r:id="rId157"/>
    <p:sldId id="1947" r:id="rId158"/>
    <p:sldId id="1949" r:id="rId159"/>
    <p:sldId id="1948" r:id="rId160"/>
    <p:sldId id="1973" r:id="rId161"/>
  </p:sldIdLst>
  <p:sldSz cx="9144000" cy="5143500" type="screen16x9"/>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8B79BA-DD2B-4624-900B-828497695DDA}">
          <p14:sldIdLst>
            <p14:sldId id="256"/>
            <p14:sldId id="1783"/>
            <p14:sldId id="1854"/>
            <p14:sldId id="1853"/>
            <p14:sldId id="1784"/>
            <p14:sldId id="1856"/>
            <p14:sldId id="1400"/>
            <p14:sldId id="1952"/>
            <p14:sldId id="1953"/>
            <p14:sldId id="1958"/>
            <p14:sldId id="1954"/>
            <p14:sldId id="1955"/>
            <p14:sldId id="1956"/>
            <p14:sldId id="1960"/>
            <p14:sldId id="1966"/>
            <p14:sldId id="1366"/>
            <p14:sldId id="1957"/>
            <p14:sldId id="1959"/>
            <p14:sldId id="1965"/>
            <p14:sldId id="1961"/>
            <p14:sldId id="1963"/>
            <p14:sldId id="1964"/>
            <p14:sldId id="1383"/>
            <p14:sldId id="1386"/>
            <p14:sldId id="1387"/>
            <p14:sldId id="1785"/>
            <p14:sldId id="1423"/>
            <p14:sldId id="1426"/>
            <p14:sldId id="1427"/>
            <p14:sldId id="1431"/>
            <p14:sldId id="1970"/>
            <p14:sldId id="1434"/>
            <p14:sldId id="1416"/>
            <p14:sldId id="1419"/>
            <p14:sldId id="1424"/>
            <p14:sldId id="1425"/>
            <p14:sldId id="1865"/>
            <p14:sldId id="1420"/>
            <p14:sldId id="1435"/>
            <p14:sldId id="1421"/>
            <p14:sldId id="1319"/>
            <p14:sldId id="1329"/>
            <p14:sldId id="1330"/>
            <p14:sldId id="1331"/>
            <p14:sldId id="1967"/>
            <p14:sldId id="1428"/>
            <p14:sldId id="1969"/>
            <p14:sldId id="1968"/>
            <p14:sldId id="1857"/>
            <p14:sldId id="1858"/>
            <p14:sldId id="1859"/>
            <p14:sldId id="1860"/>
            <p14:sldId id="1951"/>
            <p14:sldId id="1866"/>
            <p14:sldId id="1862"/>
            <p14:sldId id="1863"/>
            <p14:sldId id="1864"/>
            <p14:sldId id="1877"/>
            <p14:sldId id="1867"/>
            <p14:sldId id="1868"/>
            <p14:sldId id="1878"/>
            <p14:sldId id="1869"/>
            <p14:sldId id="1871"/>
            <p14:sldId id="1893"/>
            <p14:sldId id="1879"/>
            <p14:sldId id="1872"/>
            <p14:sldId id="1874"/>
            <p14:sldId id="1880"/>
            <p14:sldId id="1875"/>
            <p14:sldId id="1873"/>
            <p14:sldId id="1881"/>
            <p14:sldId id="1876"/>
            <p14:sldId id="1882"/>
            <p14:sldId id="1883"/>
            <p14:sldId id="1894"/>
            <p14:sldId id="1884"/>
            <p14:sldId id="1885"/>
            <p14:sldId id="1886"/>
            <p14:sldId id="1887"/>
            <p14:sldId id="1888"/>
            <p14:sldId id="1889"/>
            <p14:sldId id="1890"/>
            <p14:sldId id="1891"/>
            <p14:sldId id="592"/>
            <p14:sldId id="1900"/>
            <p14:sldId id="1901"/>
            <p14:sldId id="1902"/>
            <p14:sldId id="1903"/>
            <p14:sldId id="1899"/>
            <p14:sldId id="1897"/>
            <p14:sldId id="1898"/>
            <p14:sldId id="1904"/>
            <p14:sldId id="1907"/>
            <p14:sldId id="1905"/>
            <p14:sldId id="1972"/>
            <p14:sldId id="1908"/>
            <p14:sldId id="1910"/>
            <p14:sldId id="1911"/>
            <p14:sldId id="1920"/>
            <p14:sldId id="1919"/>
            <p14:sldId id="1921"/>
            <p14:sldId id="1918"/>
            <p14:sldId id="1922"/>
            <p14:sldId id="1913"/>
            <p14:sldId id="1914"/>
            <p14:sldId id="1915"/>
            <p14:sldId id="1916"/>
            <p14:sldId id="1971"/>
            <p14:sldId id="1923"/>
            <p14:sldId id="1924"/>
            <p14:sldId id="1925"/>
            <p14:sldId id="1926"/>
            <p14:sldId id="1928"/>
            <p14:sldId id="1280"/>
            <p14:sldId id="1277"/>
            <p14:sldId id="1279"/>
            <p14:sldId id="1281"/>
            <p14:sldId id="1285"/>
            <p14:sldId id="1286"/>
            <p14:sldId id="1287"/>
            <p14:sldId id="1288"/>
            <p14:sldId id="1399"/>
            <p14:sldId id="1398"/>
            <p14:sldId id="1950"/>
            <p14:sldId id="1930"/>
            <p14:sldId id="547"/>
            <p14:sldId id="548"/>
            <p14:sldId id="1441"/>
            <p14:sldId id="1934"/>
            <p14:sldId id="347"/>
            <p14:sldId id="1410"/>
            <p14:sldId id="560"/>
            <p14:sldId id="549"/>
            <p14:sldId id="1411"/>
            <p14:sldId id="559"/>
            <p14:sldId id="565"/>
            <p14:sldId id="1402"/>
            <p14:sldId id="1935"/>
            <p14:sldId id="1407"/>
            <p14:sldId id="1936"/>
            <p14:sldId id="1932"/>
            <p14:sldId id="1937"/>
            <p14:sldId id="1938"/>
            <p14:sldId id="1939"/>
            <p14:sldId id="1940"/>
            <p14:sldId id="1942"/>
            <p14:sldId id="1909"/>
            <p14:sldId id="561"/>
            <p14:sldId id="1944"/>
            <p14:sldId id="562"/>
            <p14:sldId id="563"/>
            <p14:sldId id="564"/>
            <p14:sldId id="1933"/>
            <p14:sldId id="1945"/>
            <p14:sldId id="1946"/>
            <p14:sldId id="1947"/>
            <p14:sldId id="1949"/>
            <p14:sldId id="1948"/>
            <p14:sldId id="19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150" d="100"/>
          <a:sy n="150" d="100"/>
        </p:scale>
        <p:origin x="510" y="126"/>
      </p:cViewPr>
      <p:guideLst/>
    </p:cSldViewPr>
  </p:slideViewPr>
  <p:notesTextViewPr>
    <p:cViewPr>
      <p:scale>
        <a:sx n="1" d="1"/>
        <a:sy n="1" d="1"/>
      </p:scale>
      <p:origin x="0" y="0"/>
    </p:cViewPr>
  </p:notesTextViewPr>
  <p:sorterViewPr>
    <p:cViewPr>
      <p:scale>
        <a:sx n="140" d="100"/>
        <a:sy n="140" d="100"/>
      </p:scale>
      <p:origin x="0" y="-25650"/>
    </p:cViewPr>
  </p:sorterViewPr>
  <p:notesViewPr>
    <p:cSldViewPr snapToGrid="0">
      <p:cViewPr varScale="1">
        <p:scale>
          <a:sx n="85" d="100"/>
          <a:sy n="85" d="100"/>
        </p:scale>
        <p:origin x="3828"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77857F1F-3077-4C04-B02F-BC6BF4EC4E2E}" type="datetimeFigureOut">
              <a:rPr lang="en-US" smtClean="0"/>
              <a:t>7/18/2022</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F27E492-80B9-45AB-9D23-DC7470B5AB3B}" type="slidenum">
              <a:rPr lang="en-US" smtClean="0"/>
              <a:t>‹#›</a:t>
            </a:fld>
            <a:endParaRPr lang="en-US"/>
          </a:p>
        </p:txBody>
      </p:sp>
    </p:spTree>
    <p:extLst>
      <p:ext uri="{BB962C8B-B14F-4D97-AF65-F5344CB8AC3E}">
        <p14:creationId xmlns:p14="http://schemas.microsoft.com/office/powerpoint/2010/main" val="354386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61BB2A-F643-4BC4-A7C3-7339FD5A6B19}" type="slidenum">
              <a:rPr lang="en-US" smtClean="0"/>
              <a:pPr/>
              <a:t>‹#›</a:t>
            </a:fld>
            <a:endParaRPr lang="en-US" dirty="0"/>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09926410"/>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361705-BF82-4637-BD55-B46A2B54A32A}" type="slidenum">
              <a:rPr lang="en-US" smtClean="0"/>
              <a:pPr/>
              <a:t>‹#›</a:t>
            </a:fld>
            <a:endParaRPr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376247445"/>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061" r="33611" b="20040"/>
          <a:stretch/>
        </p:blipFill>
        <p:spPr>
          <a:xfrm>
            <a:off x="4539886" y="24429"/>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dirty="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64AF079-AFEF-4AAD-9A66-054A36321A55}"/>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E1736263-32BB-4301-A8D5-C225D67721DD}"/>
              </a:ext>
            </a:extLst>
          </p:cNvPr>
          <p:cNvSpPr>
            <a:spLocks noGrp="1" noChangeArrowheads="1"/>
          </p:cNvSpPr>
          <p:nvPr>
            <p:ph type="ftr" sz="quarter" idx="11"/>
          </p:nvPr>
        </p:nvSpPr>
        <p:spPr>
          <a:ln/>
        </p:spPr>
        <p:txBody>
          <a:bodyPr/>
          <a:lstStyle>
            <a:lvl1pPr>
              <a:defRPr/>
            </a:lvl1pPr>
          </a:lstStyle>
          <a:p>
            <a:pPr>
              <a:defRPr/>
            </a:pPr>
            <a:r>
              <a:rPr lang="en-GB" altLang="en-US"/>
              <a:t>Introduction to R</a:t>
            </a:r>
          </a:p>
        </p:txBody>
      </p:sp>
      <p:sp>
        <p:nvSpPr>
          <p:cNvPr id="6" name="Rectangle 6">
            <a:extLst>
              <a:ext uri="{FF2B5EF4-FFF2-40B4-BE49-F238E27FC236}">
                <a16:creationId xmlns:a16="http://schemas.microsoft.com/office/drawing/2014/main" id="{5F3D3443-6254-4903-AC04-7D597A60C7E1}"/>
              </a:ext>
            </a:extLst>
          </p:cNvPr>
          <p:cNvSpPr>
            <a:spLocks noGrp="1" noChangeArrowheads="1"/>
          </p:cNvSpPr>
          <p:nvPr>
            <p:ph type="sldNum" sz="quarter" idx="12"/>
          </p:nvPr>
        </p:nvSpPr>
        <p:spPr>
          <a:ln/>
        </p:spPr>
        <p:txBody>
          <a:bodyPr/>
          <a:lstStyle>
            <a:lvl1pPr>
              <a:defRPr/>
            </a:lvl1pPr>
          </a:lstStyle>
          <a:p>
            <a:pPr>
              <a:defRPr/>
            </a:pPr>
            <a:fld id="{38A2D05B-EBEB-4117-B71D-74D75D30D3E7}" type="slidenum">
              <a:rPr lang="en-GB" altLang="en-US"/>
              <a:pPr>
                <a:defRPr/>
              </a:pPr>
              <a:t>‹#›</a:t>
            </a:fld>
            <a:endParaRPr lang="en-GB" altLang="en-US"/>
          </a:p>
        </p:txBody>
      </p:sp>
    </p:spTree>
    <p:extLst>
      <p:ext uri="{BB962C8B-B14F-4D97-AF65-F5344CB8AC3E}">
        <p14:creationId xmlns:p14="http://schemas.microsoft.com/office/powerpoint/2010/main" val="337670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1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6"/>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95" r:id="rId13"/>
    <p:sldLayoutId id="214748379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5"/>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 id="214748379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NUL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330.png"/><Relationship Id="rId2" Type="http://schemas.openxmlformats.org/officeDocument/2006/relationships/image" Target="../media/image122.emf"/><Relationship Id="rId1" Type="http://schemas.openxmlformats.org/officeDocument/2006/relationships/slideLayout" Target="../slideLayouts/slideLayout3.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1.png"/></Relationships>
</file>

<file path=ppt/slides/_rels/slide1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0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p:txBody>
          <a:bodyPr/>
          <a:lstStyle/>
          <a:p>
            <a:r>
              <a:rPr lang="en-US" dirty="0"/>
              <a:t>ISE-529 Predictive Analytics</a:t>
            </a:r>
          </a:p>
        </p:txBody>
      </p:sp>
      <p:sp>
        <p:nvSpPr>
          <p:cNvPr id="3" name="Text Placeholder 2">
            <a:extLst>
              <a:ext uri="{FF2B5EF4-FFF2-40B4-BE49-F238E27FC236}">
                <a16:creationId xmlns:a16="http://schemas.microsoft.com/office/drawing/2014/main" id="{7CB5983F-48B7-484D-95A4-081A3A2C9B70}"/>
              </a:ext>
            </a:extLst>
          </p:cNvPr>
          <p:cNvSpPr>
            <a:spLocks noGrp="1"/>
          </p:cNvSpPr>
          <p:nvPr>
            <p:ph type="body" sz="quarter" idx="11"/>
          </p:nvPr>
        </p:nvSpPr>
        <p:spPr/>
        <p:txBody>
          <a:bodyPr/>
          <a:lstStyle/>
          <a:p>
            <a:r>
              <a:rPr lang="en-US" dirty="0"/>
              <a:t>Module 4:  Linear Model Diagnosis and Assessment</a:t>
            </a:r>
          </a:p>
        </p:txBody>
      </p:sp>
      <p:sp>
        <p:nvSpPr>
          <p:cNvPr id="4" name="TextBox 3">
            <a:extLst>
              <a:ext uri="{FF2B5EF4-FFF2-40B4-BE49-F238E27FC236}">
                <a16:creationId xmlns:a16="http://schemas.microsoft.com/office/drawing/2014/main" id="{57829FD4-F4F8-498A-B7BE-5FDFF31CC03E}"/>
              </a:ext>
            </a:extLst>
          </p:cNvPr>
          <p:cNvSpPr txBox="1"/>
          <p:nvPr/>
        </p:nvSpPr>
        <p:spPr>
          <a:xfrm>
            <a:off x="1758950" y="3409950"/>
            <a:ext cx="4546600" cy="369332"/>
          </a:xfrm>
          <a:prstGeom prst="rect">
            <a:avLst/>
          </a:prstGeom>
          <a:noFill/>
        </p:spPr>
        <p:txBody>
          <a:bodyPr wrap="square" rtlCol="0">
            <a:spAutoFit/>
          </a:bodyPr>
          <a:lstStyle/>
          <a:p>
            <a:pPr algn="l"/>
            <a:r>
              <a:rPr lang="en-US" dirty="0">
                <a:solidFill>
                  <a:schemeClr val="bg1"/>
                </a:solidFill>
                <a:latin typeface="+mj-lt"/>
              </a:rPr>
              <a:t>Primary text:  ISLR, Chapter 3.3.3 and 5.1</a:t>
            </a:r>
          </a:p>
        </p:txBody>
      </p:sp>
    </p:spTree>
    <p:extLst>
      <p:ext uri="{BB962C8B-B14F-4D97-AF65-F5344CB8AC3E}">
        <p14:creationId xmlns:p14="http://schemas.microsoft.com/office/powerpoint/2010/main" val="24470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Examples</a:t>
            </a:r>
          </a:p>
        </p:txBody>
      </p:sp>
      <p:pic>
        <p:nvPicPr>
          <p:cNvPr id="8" name="Picture 7">
            <a:extLst>
              <a:ext uri="{FF2B5EF4-FFF2-40B4-BE49-F238E27FC236}">
                <a16:creationId xmlns:a16="http://schemas.microsoft.com/office/drawing/2014/main" id="{04BC900D-F96A-D0D9-3E52-4D2AB398B21E}"/>
              </a:ext>
            </a:extLst>
          </p:cNvPr>
          <p:cNvPicPr>
            <a:picLocks noChangeAspect="1"/>
          </p:cNvPicPr>
          <p:nvPr/>
        </p:nvPicPr>
        <p:blipFill>
          <a:blip r:embed="rId2"/>
          <a:stretch>
            <a:fillRect/>
          </a:stretch>
        </p:blipFill>
        <p:spPr>
          <a:xfrm>
            <a:off x="823912" y="1376362"/>
            <a:ext cx="7496175" cy="2390775"/>
          </a:xfrm>
          <a:prstGeom prst="rect">
            <a:avLst/>
          </a:prstGeom>
        </p:spPr>
      </p:pic>
    </p:spTree>
    <p:extLst>
      <p:ext uri="{BB962C8B-B14F-4D97-AF65-F5344CB8AC3E}">
        <p14:creationId xmlns:p14="http://schemas.microsoft.com/office/powerpoint/2010/main" val="1666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D260-5A09-012C-BC84-217D05429732}"/>
              </a:ext>
            </a:extLst>
          </p:cNvPr>
          <p:cNvSpPr>
            <a:spLocks noGrp="1"/>
          </p:cNvSpPr>
          <p:nvPr>
            <p:ph type="title"/>
          </p:nvPr>
        </p:nvSpPr>
        <p:spPr/>
        <p:txBody>
          <a:bodyPr>
            <a:normAutofit fontScale="90000"/>
          </a:bodyPr>
          <a:lstStyle/>
          <a:p>
            <a:r>
              <a:rPr lang="en-US" dirty="0"/>
              <a:t>Validation Set Example</a:t>
            </a:r>
          </a:p>
        </p:txBody>
      </p:sp>
      <p:sp>
        <p:nvSpPr>
          <p:cNvPr id="4" name="Text Placeholder 3">
            <a:extLst>
              <a:ext uri="{FF2B5EF4-FFF2-40B4-BE49-F238E27FC236}">
                <a16:creationId xmlns:a16="http://schemas.microsoft.com/office/drawing/2014/main" id="{5B712C11-9FB8-9218-434E-C81E65128270}"/>
              </a:ext>
            </a:extLst>
          </p:cNvPr>
          <p:cNvSpPr>
            <a:spLocks noGrp="1"/>
          </p:cNvSpPr>
          <p:nvPr>
            <p:ph type="body" sz="quarter" idx="10"/>
          </p:nvPr>
        </p:nvSpPr>
        <p:spPr/>
        <p:txBody>
          <a:bodyPr/>
          <a:lstStyle/>
          <a:p>
            <a:r>
              <a:rPr lang="en-US" dirty="0"/>
              <a:t>Polynomial Regression Models for Horsepower</a:t>
            </a:r>
          </a:p>
        </p:txBody>
      </p:sp>
      <p:pic>
        <p:nvPicPr>
          <p:cNvPr id="6" name="Picture 5">
            <a:extLst>
              <a:ext uri="{FF2B5EF4-FFF2-40B4-BE49-F238E27FC236}">
                <a16:creationId xmlns:a16="http://schemas.microsoft.com/office/drawing/2014/main" id="{16ABC78C-A3D7-C7D9-C918-1F6C1C79FCD1}"/>
              </a:ext>
            </a:extLst>
          </p:cNvPr>
          <p:cNvPicPr>
            <a:picLocks noChangeAspect="1"/>
          </p:cNvPicPr>
          <p:nvPr/>
        </p:nvPicPr>
        <p:blipFill>
          <a:blip r:embed="rId2"/>
          <a:stretch>
            <a:fillRect/>
          </a:stretch>
        </p:blipFill>
        <p:spPr>
          <a:xfrm>
            <a:off x="1082149" y="1311707"/>
            <a:ext cx="6979701" cy="3500186"/>
          </a:xfrm>
          <a:prstGeom prst="rect">
            <a:avLst/>
          </a:prstGeom>
        </p:spPr>
      </p:pic>
    </p:spTree>
    <p:extLst>
      <p:ext uri="{BB962C8B-B14F-4D97-AF65-F5344CB8AC3E}">
        <p14:creationId xmlns:p14="http://schemas.microsoft.com/office/powerpoint/2010/main" val="309414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D260-5A09-012C-BC84-217D05429732}"/>
              </a:ext>
            </a:extLst>
          </p:cNvPr>
          <p:cNvSpPr>
            <a:spLocks noGrp="1"/>
          </p:cNvSpPr>
          <p:nvPr>
            <p:ph type="title"/>
          </p:nvPr>
        </p:nvSpPr>
        <p:spPr/>
        <p:txBody>
          <a:bodyPr>
            <a:normAutofit fontScale="90000"/>
          </a:bodyPr>
          <a:lstStyle/>
          <a:p>
            <a:r>
              <a:rPr lang="en-US" dirty="0"/>
              <a:t>Validation Set Example</a:t>
            </a:r>
          </a:p>
        </p:txBody>
      </p:sp>
      <p:sp>
        <p:nvSpPr>
          <p:cNvPr id="7" name="Content Placeholder 6">
            <a:extLst>
              <a:ext uri="{FF2B5EF4-FFF2-40B4-BE49-F238E27FC236}">
                <a16:creationId xmlns:a16="http://schemas.microsoft.com/office/drawing/2014/main" id="{9B921192-5FEE-216E-E15C-FB215AA23091}"/>
              </a:ext>
            </a:extLst>
          </p:cNvPr>
          <p:cNvSpPr>
            <a:spLocks noGrp="1"/>
          </p:cNvSpPr>
          <p:nvPr>
            <p:ph sz="half" idx="1"/>
          </p:nvPr>
        </p:nvSpPr>
        <p:spPr/>
        <p:txBody>
          <a:bodyPr>
            <a:normAutofit/>
          </a:bodyPr>
          <a:lstStyle/>
          <a:p>
            <a:pPr marL="0" indent="0">
              <a:buNone/>
            </a:pPr>
            <a:r>
              <a:rPr lang="en-US" sz="1600" dirty="0"/>
              <a:t>How to determine the number of predictors to include in our model?</a:t>
            </a:r>
          </a:p>
          <a:p>
            <a:r>
              <a:rPr lang="en-US" sz="1600" dirty="0"/>
              <a:t>Clearly, we have reached a point of diminishing returns for improving the fit</a:t>
            </a:r>
          </a:p>
        </p:txBody>
      </p:sp>
      <p:sp>
        <p:nvSpPr>
          <p:cNvPr id="4" name="Text Placeholder 3">
            <a:extLst>
              <a:ext uri="{FF2B5EF4-FFF2-40B4-BE49-F238E27FC236}">
                <a16:creationId xmlns:a16="http://schemas.microsoft.com/office/drawing/2014/main" id="{5B712C11-9FB8-9218-434E-C81E65128270}"/>
              </a:ext>
            </a:extLst>
          </p:cNvPr>
          <p:cNvSpPr>
            <a:spLocks noGrp="1"/>
          </p:cNvSpPr>
          <p:nvPr>
            <p:ph type="body" sz="quarter" idx="10"/>
          </p:nvPr>
        </p:nvSpPr>
        <p:spPr/>
        <p:txBody>
          <a:bodyPr/>
          <a:lstStyle/>
          <a:p>
            <a:r>
              <a:rPr lang="en-US" dirty="0"/>
              <a:t>Polynomial Regression Models for Horsepower</a:t>
            </a:r>
          </a:p>
        </p:txBody>
      </p:sp>
      <p:pic>
        <p:nvPicPr>
          <p:cNvPr id="5" name="Picture 4">
            <a:extLst>
              <a:ext uri="{FF2B5EF4-FFF2-40B4-BE49-F238E27FC236}">
                <a16:creationId xmlns:a16="http://schemas.microsoft.com/office/drawing/2014/main" id="{6A05CA61-29E9-5A42-CFAB-ECFE9200DDD1}"/>
              </a:ext>
            </a:extLst>
          </p:cNvPr>
          <p:cNvPicPr>
            <a:picLocks noChangeAspect="1"/>
          </p:cNvPicPr>
          <p:nvPr/>
        </p:nvPicPr>
        <p:blipFill rotWithShape="1">
          <a:blip r:embed="rId2"/>
          <a:srcRect b="8539"/>
          <a:stretch/>
        </p:blipFill>
        <p:spPr>
          <a:xfrm>
            <a:off x="4801626" y="1361704"/>
            <a:ext cx="4093011" cy="3567158"/>
          </a:xfrm>
          <a:prstGeom prst="rect">
            <a:avLst/>
          </a:prstGeom>
        </p:spPr>
      </p:pic>
    </p:spTree>
    <p:extLst>
      <p:ext uri="{BB962C8B-B14F-4D97-AF65-F5344CB8AC3E}">
        <p14:creationId xmlns:p14="http://schemas.microsoft.com/office/powerpoint/2010/main" val="35840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E206-5C2B-28D9-B38A-EF3F5F217954}"/>
              </a:ext>
            </a:extLst>
          </p:cNvPr>
          <p:cNvSpPr>
            <a:spLocks noGrp="1"/>
          </p:cNvSpPr>
          <p:nvPr>
            <p:ph type="title"/>
          </p:nvPr>
        </p:nvSpPr>
        <p:spPr/>
        <p:txBody>
          <a:bodyPr>
            <a:normAutofit fontScale="90000"/>
          </a:bodyPr>
          <a:lstStyle/>
          <a:p>
            <a:r>
              <a:rPr lang="en-US" dirty="0"/>
              <a:t>Validation Set Example</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nvPr>
            </p:nvGraphicFramePr>
            <p:xfrm>
              <a:off x="2600325" y="1514738"/>
              <a:ext cx="3943349" cy="2225040"/>
            </p:xfrm>
            <a:graphic>
              <a:graphicData uri="http://schemas.openxmlformats.org/drawingml/2006/table">
                <a:tbl>
                  <a:tblPr firstRow="1" bandRow="1">
                    <a:tableStyleId>{073A0DAA-6AF3-43AB-8588-CEC1D06C72B9}</a:tableStyleId>
                  </a:tblPr>
                  <a:tblGrid>
                    <a:gridCol w="1627747">
                      <a:extLst>
                        <a:ext uri="{9D8B030D-6E8A-4147-A177-3AD203B41FA5}">
                          <a16:colId xmlns:a16="http://schemas.microsoft.com/office/drawing/2014/main" val="2417771697"/>
                        </a:ext>
                      </a:extLst>
                    </a:gridCol>
                    <a:gridCol w="2315602">
                      <a:extLst>
                        <a:ext uri="{9D8B030D-6E8A-4147-A177-3AD203B41FA5}">
                          <a16:colId xmlns:a16="http://schemas.microsoft.com/office/drawing/2014/main" val="860790756"/>
                        </a:ext>
                      </a:extLst>
                    </a:gridCol>
                  </a:tblGrid>
                  <a:tr h="370840">
                    <a:tc>
                      <a:txBody>
                        <a:bodyPr/>
                        <a:lstStyle/>
                        <a:p>
                          <a:pPr algn="ctr"/>
                          <a:r>
                            <a:rPr lang="en-US" dirty="0"/>
                            <a:t>Model Order</a:t>
                          </a:r>
                        </a:p>
                      </a:txBody>
                      <a:tcPr/>
                    </a:tc>
                    <a:tc>
                      <a:txBody>
                        <a:bodyPr/>
                        <a:lstStyle/>
                        <a:p>
                          <a:pPr algn="ctr"/>
                          <a:r>
                            <a:rPr lang="en-US" dirty="0"/>
                            <a:t>Model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𝟐</m:t>
                                  </m:r>
                                </m:sup>
                              </m:sSup>
                            </m:oMath>
                          </a14:m>
                          <a:endParaRPr lang="en-US" dirty="0"/>
                        </a:p>
                      </a:txBody>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extLst>
                      <a:ext uri="{0D108BD9-81ED-4DB2-BD59-A6C34878D82A}">
                        <a16:rowId xmlns:a16="http://schemas.microsoft.com/office/drawing/2014/main" val="2438282632"/>
                      </a:ext>
                    </a:extLst>
                  </a:tr>
                </a:tbl>
              </a:graphicData>
            </a:graphic>
          </p:graphicFrame>
        </mc:Choice>
        <mc:Fallback xmlns="">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nvPr>
            </p:nvGraphicFramePr>
            <p:xfrm>
              <a:off x="2600325" y="1514738"/>
              <a:ext cx="3943349" cy="2225040"/>
            </p:xfrm>
            <a:graphic>
              <a:graphicData uri="http://schemas.openxmlformats.org/drawingml/2006/table">
                <a:tbl>
                  <a:tblPr firstRow="1" bandRow="1">
                    <a:tableStyleId>{073A0DAA-6AF3-43AB-8588-CEC1D06C72B9}</a:tableStyleId>
                  </a:tblPr>
                  <a:tblGrid>
                    <a:gridCol w="1627747">
                      <a:extLst>
                        <a:ext uri="{9D8B030D-6E8A-4147-A177-3AD203B41FA5}">
                          <a16:colId xmlns:a16="http://schemas.microsoft.com/office/drawing/2014/main" val="2417771697"/>
                        </a:ext>
                      </a:extLst>
                    </a:gridCol>
                    <a:gridCol w="2315602">
                      <a:extLst>
                        <a:ext uri="{9D8B030D-6E8A-4147-A177-3AD203B41FA5}">
                          <a16:colId xmlns:a16="http://schemas.microsoft.com/office/drawing/2014/main" val="860790756"/>
                        </a:ext>
                      </a:extLst>
                    </a:gridCol>
                  </a:tblGrid>
                  <a:tr h="370840">
                    <a:tc>
                      <a:txBody>
                        <a:bodyPr/>
                        <a:lstStyle/>
                        <a:p>
                          <a:pPr algn="ctr"/>
                          <a:r>
                            <a:rPr lang="en-US" dirty="0"/>
                            <a:t>Model Order</a:t>
                          </a:r>
                        </a:p>
                      </a:txBody>
                      <a:tcPr/>
                    </a:tc>
                    <a:tc>
                      <a:txBody>
                        <a:bodyPr/>
                        <a:lstStyle/>
                        <a:p>
                          <a:endParaRPr lang="en-US"/>
                        </a:p>
                      </a:txBody>
                      <a:tcPr>
                        <a:blipFill>
                          <a:blip r:embed="rId2"/>
                          <a:stretch>
                            <a:fillRect l="-70341" t="-1639" r="-1050" b="-503279"/>
                          </a:stretch>
                        </a:blipFill>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extLst>
                      <a:ext uri="{0D108BD9-81ED-4DB2-BD59-A6C34878D82A}">
                        <a16:rowId xmlns:a16="http://schemas.microsoft.com/office/drawing/2014/main" val="2438282632"/>
                      </a:ext>
                    </a:extLst>
                  </a:tr>
                </a:tbl>
              </a:graphicData>
            </a:graphic>
          </p:graphicFrame>
        </mc:Fallback>
      </mc:AlternateContent>
      <p:sp>
        <p:nvSpPr>
          <p:cNvPr id="4" name="Text Placeholder 3">
            <a:extLst>
              <a:ext uri="{FF2B5EF4-FFF2-40B4-BE49-F238E27FC236}">
                <a16:creationId xmlns:a16="http://schemas.microsoft.com/office/drawing/2014/main" id="{57A78C57-1C0D-A69D-90BC-7FAFAFB6C360}"/>
              </a:ext>
            </a:extLst>
          </p:cNvPr>
          <p:cNvSpPr>
            <a:spLocks noGrp="1"/>
          </p:cNvSpPr>
          <p:nvPr>
            <p:ph type="body" sz="quarter" idx="10"/>
          </p:nvPr>
        </p:nvSpPr>
        <p:spPr/>
        <p:txBody>
          <a:bodyPr/>
          <a:lstStyle/>
          <a:p>
            <a:r>
              <a:rPr lang="en-US" dirty="0"/>
              <a:t>Summarizing Polynomial Models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CE5A813-A2F4-854A-7E20-E149B36CA42D}"/>
                  </a:ext>
                </a:extLst>
              </p:cNvPr>
              <p:cNvSpPr txBox="1"/>
              <p:nvPr/>
            </p:nvSpPr>
            <p:spPr>
              <a:xfrm>
                <a:off x="1736703" y="4065478"/>
                <a:ext cx="6170555" cy="923330"/>
              </a:xfrm>
              <a:prstGeom prst="rect">
                <a:avLst/>
              </a:prstGeom>
              <a:noFill/>
            </p:spPr>
            <p:txBody>
              <a:bodyPr wrap="square" rtlCol="0">
                <a:spAutoFit/>
              </a:bodyPr>
              <a:lstStyle/>
              <a:p>
                <a:pPr algn="ctr"/>
                <a:r>
                  <a:rPr lang="en-US" dirty="0">
                    <a:solidFill>
                      <a:schemeClr val="bg1"/>
                    </a:solidFill>
                    <a:latin typeface="+mj-lt"/>
                  </a:rPr>
                  <a:t>In linear models, model fit statistic calculated using the training data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mj-lt"/>
                  </a:rPr>
                  <a:t> in this example) will </a:t>
                </a:r>
                <a:r>
                  <a:rPr lang="en-US" i="1" dirty="0">
                    <a:solidFill>
                      <a:schemeClr val="bg1"/>
                    </a:solidFill>
                    <a:latin typeface="+mj-lt"/>
                  </a:rPr>
                  <a:t>always</a:t>
                </a:r>
                <a:r>
                  <a:rPr lang="en-US" dirty="0">
                    <a:solidFill>
                      <a:schemeClr val="bg1"/>
                    </a:solidFill>
                    <a:latin typeface="+mj-lt"/>
                  </a:rPr>
                  <a:t> improve (or at worse stay the same) when adding more predictors. </a:t>
                </a:r>
              </a:p>
            </p:txBody>
          </p:sp>
        </mc:Choice>
        <mc:Fallback>
          <p:sp>
            <p:nvSpPr>
              <p:cNvPr id="6" name="TextBox 5">
                <a:extLst>
                  <a:ext uri="{FF2B5EF4-FFF2-40B4-BE49-F238E27FC236}">
                    <a16:creationId xmlns:a16="http://schemas.microsoft.com/office/drawing/2014/main" id="{CCE5A813-A2F4-854A-7E20-E149B36CA42D}"/>
                  </a:ext>
                </a:extLst>
              </p:cNvPr>
              <p:cNvSpPr txBox="1">
                <a:spLocks noRot="1" noChangeAspect="1" noMove="1" noResize="1" noEditPoints="1" noAdjustHandles="1" noChangeArrowheads="1" noChangeShapeType="1" noTextEdit="1"/>
              </p:cNvSpPr>
              <p:nvPr/>
            </p:nvSpPr>
            <p:spPr>
              <a:xfrm>
                <a:off x="1736703" y="4065478"/>
                <a:ext cx="6170555" cy="923330"/>
              </a:xfrm>
              <a:prstGeom prst="rect">
                <a:avLst/>
              </a:prstGeom>
              <a:blipFill>
                <a:blip r:embed="rId3"/>
                <a:stretch>
                  <a:fillRect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98868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D260-5A09-012C-BC84-217D05429732}"/>
              </a:ext>
            </a:extLst>
          </p:cNvPr>
          <p:cNvSpPr>
            <a:spLocks noGrp="1"/>
          </p:cNvSpPr>
          <p:nvPr>
            <p:ph type="title"/>
          </p:nvPr>
        </p:nvSpPr>
        <p:spPr/>
        <p:txBody>
          <a:bodyPr>
            <a:normAutofit fontScale="90000"/>
          </a:bodyPr>
          <a:lstStyle/>
          <a:p>
            <a:r>
              <a:rPr lang="en-US" dirty="0"/>
              <a:t>Validation Set Example</a:t>
            </a:r>
          </a:p>
        </p:txBody>
      </p:sp>
      <p:sp>
        <p:nvSpPr>
          <p:cNvPr id="7" name="Content Placeholder 6">
            <a:extLst>
              <a:ext uri="{FF2B5EF4-FFF2-40B4-BE49-F238E27FC236}">
                <a16:creationId xmlns:a16="http://schemas.microsoft.com/office/drawing/2014/main" id="{5A6B7E51-A35B-7F2B-6904-256F88FD0AC1}"/>
              </a:ext>
            </a:extLst>
          </p:cNvPr>
          <p:cNvSpPr>
            <a:spLocks noGrp="1"/>
          </p:cNvSpPr>
          <p:nvPr>
            <p:ph sz="half" idx="1"/>
          </p:nvPr>
        </p:nvSpPr>
        <p:spPr>
          <a:xfrm>
            <a:off x="419632" y="1310014"/>
            <a:ext cx="3886200" cy="3263504"/>
          </a:xfrm>
        </p:spPr>
        <p:txBody>
          <a:bodyPr>
            <a:normAutofit/>
          </a:bodyPr>
          <a:lstStyle/>
          <a:p>
            <a:pPr marL="0" indent="0">
              <a:buNone/>
            </a:pPr>
            <a:r>
              <a:rPr lang="en-US" sz="1600" dirty="0"/>
              <a:t>One approach is to look at the p-values for the coefficients on the various predictors</a:t>
            </a:r>
          </a:p>
          <a:p>
            <a:r>
              <a:rPr lang="en-US" sz="1600" dirty="0"/>
              <a:t>Traditional analysis indicates that the powers greater than 2 are not significant (using an alpha of 0.05) and thus should not be included in the model</a:t>
            </a:r>
          </a:p>
          <a:p>
            <a:r>
              <a:rPr lang="en-US" sz="1600" dirty="0"/>
              <a:t>Alternate (and generally preferred) approach is to perform model validation with separate data</a:t>
            </a:r>
          </a:p>
        </p:txBody>
      </p:sp>
      <p:sp>
        <p:nvSpPr>
          <p:cNvPr id="4" name="Text Placeholder 3">
            <a:extLst>
              <a:ext uri="{FF2B5EF4-FFF2-40B4-BE49-F238E27FC236}">
                <a16:creationId xmlns:a16="http://schemas.microsoft.com/office/drawing/2014/main" id="{5B712C11-9FB8-9218-434E-C81E65128270}"/>
              </a:ext>
            </a:extLst>
          </p:cNvPr>
          <p:cNvSpPr>
            <a:spLocks noGrp="1"/>
          </p:cNvSpPr>
          <p:nvPr>
            <p:ph type="body" sz="quarter" idx="10"/>
          </p:nvPr>
        </p:nvSpPr>
        <p:spPr/>
        <p:txBody>
          <a:bodyPr/>
          <a:lstStyle/>
          <a:p>
            <a:r>
              <a:rPr lang="en-US" dirty="0"/>
              <a:t>Polynomial Regression Models for Horsepower</a:t>
            </a:r>
          </a:p>
        </p:txBody>
      </p:sp>
      <p:pic>
        <p:nvPicPr>
          <p:cNvPr id="5" name="Picture 4">
            <a:extLst>
              <a:ext uri="{FF2B5EF4-FFF2-40B4-BE49-F238E27FC236}">
                <a16:creationId xmlns:a16="http://schemas.microsoft.com/office/drawing/2014/main" id="{B5486439-F9DE-E87A-FE20-1BC1FC32E950}"/>
              </a:ext>
            </a:extLst>
          </p:cNvPr>
          <p:cNvPicPr>
            <a:picLocks noChangeAspect="1"/>
          </p:cNvPicPr>
          <p:nvPr/>
        </p:nvPicPr>
        <p:blipFill>
          <a:blip r:embed="rId2"/>
          <a:stretch>
            <a:fillRect/>
          </a:stretch>
        </p:blipFill>
        <p:spPr>
          <a:xfrm>
            <a:off x="4958739" y="1189038"/>
            <a:ext cx="3765629" cy="3781768"/>
          </a:xfrm>
          <a:prstGeom prst="rect">
            <a:avLst/>
          </a:prstGeom>
        </p:spPr>
      </p:pic>
      <p:sp>
        <p:nvSpPr>
          <p:cNvPr id="6" name="Oval 5">
            <a:extLst>
              <a:ext uri="{FF2B5EF4-FFF2-40B4-BE49-F238E27FC236}">
                <a16:creationId xmlns:a16="http://schemas.microsoft.com/office/drawing/2014/main" id="{A3CFDED9-4755-04A4-EA18-B2D4652166F5}"/>
              </a:ext>
            </a:extLst>
          </p:cNvPr>
          <p:cNvSpPr/>
          <p:nvPr/>
        </p:nvSpPr>
        <p:spPr>
          <a:xfrm>
            <a:off x="6124506" y="3420777"/>
            <a:ext cx="493381" cy="89466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1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B570-7909-6FD0-4A9A-5A9062C63E49}"/>
              </a:ext>
            </a:extLst>
          </p:cNvPr>
          <p:cNvSpPr>
            <a:spLocks noGrp="1"/>
          </p:cNvSpPr>
          <p:nvPr>
            <p:ph type="title"/>
          </p:nvPr>
        </p:nvSpPr>
        <p:spPr/>
        <p:txBody>
          <a:bodyPr>
            <a:normAutofit fontScale="90000"/>
          </a:bodyPr>
          <a:lstStyle/>
          <a:p>
            <a:r>
              <a:rPr lang="en-US" dirty="0"/>
              <a:t>Validation Approaches</a:t>
            </a:r>
          </a:p>
        </p:txBody>
      </p:sp>
      <p:sp>
        <p:nvSpPr>
          <p:cNvPr id="3" name="Content Placeholder 2">
            <a:extLst>
              <a:ext uri="{FF2B5EF4-FFF2-40B4-BE49-F238E27FC236}">
                <a16:creationId xmlns:a16="http://schemas.microsoft.com/office/drawing/2014/main" id="{DE38E659-662F-6D27-641A-E3DB27B00E1F}"/>
              </a:ext>
            </a:extLst>
          </p:cNvPr>
          <p:cNvSpPr>
            <a:spLocks noGrp="1"/>
          </p:cNvSpPr>
          <p:nvPr>
            <p:ph idx="1"/>
          </p:nvPr>
        </p:nvSpPr>
        <p:spPr/>
        <p:txBody>
          <a:bodyPr/>
          <a:lstStyle/>
          <a:p>
            <a:pPr marL="0" indent="0">
              <a:buNone/>
            </a:pPr>
            <a:r>
              <a:rPr lang="en-US" dirty="0"/>
              <a:t>Simplest and most used approach</a:t>
            </a:r>
          </a:p>
          <a:p>
            <a:r>
              <a:rPr lang="en-US" dirty="0"/>
              <a:t>Randomly divide the available set of samples into two parts:  a </a:t>
            </a:r>
            <a:r>
              <a:rPr lang="en-US" i="1" dirty="0"/>
              <a:t>training set </a:t>
            </a:r>
            <a:r>
              <a:rPr lang="en-US" dirty="0"/>
              <a:t>and a </a:t>
            </a:r>
            <a:r>
              <a:rPr lang="en-US" i="1" dirty="0"/>
              <a:t>validation</a:t>
            </a:r>
            <a:r>
              <a:rPr lang="en-US" dirty="0"/>
              <a:t> or </a:t>
            </a:r>
            <a:r>
              <a:rPr lang="en-US" i="1" dirty="0"/>
              <a:t>hold-out set</a:t>
            </a:r>
          </a:p>
          <a:p>
            <a:r>
              <a:rPr lang="en-US" dirty="0"/>
              <a:t>Model is fit on the training set and tested on the validation set</a:t>
            </a:r>
          </a:p>
          <a:p>
            <a:r>
              <a:rPr lang="en-US" dirty="0"/>
              <a:t>Resulting validation-set error provides an estimate of the test error</a:t>
            </a:r>
          </a:p>
          <a:p>
            <a:pPr marL="0" indent="0">
              <a:buNone/>
            </a:pPr>
            <a:endParaRPr lang="en-US" dirty="0"/>
          </a:p>
        </p:txBody>
      </p:sp>
      <p:sp>
        <p:nvSpPr>
          <p:cNvPr id="4" name="Text Placeholder 3">
            <a:extLst>
              <a:ext uri="{FF2B5EF4-FFF2-40B4-BE49-F238E27FC236}">
                <a16:creationId xmlns:a16="http://schemas.microsoft.com/office/drawing/2014/main" id="{ACAA8F28-4D34-B4F9-B82B-26B84B26B3DE}"/>
              </a:ext>
            </a:extLst>
          </p:cNvPr>
          <p:cNvSpPr>
            <a:spLocks noGrp="1"/>
          </p:cNvSpPr>
          <p:nvPr>
            <p:ph type="body" sz="quarter" idx="10"/>
          </p:nvPr>
        </p:nvSpPr>
        <p:spPr/>
        <p:txBody>
          <a:bodyPr/>
          <a:lstStyle/>
          <a:p>
            <a:r>
              <a:rPr lang="en-US" dirty="0"/>
              <a:t>Validation Set</a:t>
            </a:r>
          </a:p>
        </p:txBody>
      </p:sp>
    </p:spTree>
    <p:extLst>
      <p:ext uri="{BB962C8B-B14F-4D97-AF65-F5344CB8AC3E}">
        <p14:creationId xmlns:p14="http://schemas.microsoft.com/office/powerpoint/2010/main" val="408213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75F0-5CCC-18AB-0F56-6CD10D69A0AE}"/>
              </a:ext>
            </a:extLst>
          </p:cNvPr>
          <p:cNvSpPr>
            <a:spLocks noGrp="1"/>
          </p:cNvSpPr>
          <p:nvPr>
            <p:ph type="title"/>
          </p:nvPr>
        </p:nvSpPr>
        <p:spPr/>
        <p:txBody>
          <a:bodyPr>
            <a:normAutofit fontScale="90000"/>
          </a:bodyPr>
          <a:lstStyle/>
          <a:p>
            <a:r>
              <a:rPr lang="en-US" dirty="0"/>
              <a:t>Validation Set Example</a:t>
            </a:r>
          </a:p>
        </p:txBody>
      </p:sp>
      <p:sp>
        <p:nvSpPr>
          <p:cNvPr id="4" name="Text Placeholder 3">
            <a:extLst>
              <a:ext uri="{FF2B5EF4-FFF2-40B4-BE49-F238E27FC236}">
                <a16:creationId xmlns:a16="http://schemas.microsoft.com/office/drawing/2014/main" id="{DEAB5EE3-E1AD-8AFC-B5DF-78FD9D9C8354}"/>
              </a:ext>
            </a:extLst>
          </p:cNvPr>
          <p:cNvSpPr>
            <a:spLocks noGrp="1"/>
          </p:cNvSpPr>
          <p:nvPr>
            <p:ph type="body" sz="quarter" idx="10"/>
          </p:nvPr>
        </p:nvSpPr>
        <p:spPr/>
        <p:txBody>
          <a:bodyPr/>
          <a:lstStyle/>
          <a:p>
            <a:r>
              <a:rPr lang="en-US" dirty="0"/>
              <a:t>Creating a Validation Set With SKLEAN </a:t>
            </a:r>
            <a:r>
              <a:rPr lang="en-US" dirty="0" err="1"/>
              <a:t>test_train_split</a:t>
            </a:r>
            <a:endParaRPr lang="en-US" dirty="0"/>
          </a:p>
        </p:txBody>
      </p:sp>
      <p:pic>
        <p:nvPicPr>
          <p:cNvPr id="8" name="Picture 7">
            <a:extLst>
              <a:ext uri="{FF2B5EF4-FFF2-40B4-BE49-F238E27FC236}">
                <a16:creationId xmlns:a16="http://schemas.microsoft.com/office/drawing/2014/main" id="{581CE91F-A469-E85F-D6CE-A5C22FE2EBB6}"/>
              </a:ext>
            </a:extLst>
          </p:cNvPr>
          <p:cNvPicPr>
            <a:picLocks noChangeAspect="1"/>
          </p:cNvPicPr>
          <p:nvPr/>
        </p:nvPicPr>
        <p:blipFill>
          <a:blip r:embed="rId2"/>
          <a:stretch>
            <a:fillRect/>
          </a:stretch>
        </p:blipFill>
        <p:spPr>
          <a:xfrm>
            <a:off x="845052" y="1282004"/>
            <a:ext cx="7453895" cy="550572"/>
          </a:xfrm>
          <a:prstGeom prst="rect">
            <a:avLst/>
          </a:prstGeom>
        </p:spPr>
      </p:pic>
      <p:pic>
        <p:nvPicPr>
          <p:cNvPr id="10" name="Picture 9">
            <a:extLst>
              <a:ext uri="{FF2B5EF4-FFF2-40B4-BE49-F238E27FC236}">
                <a16:creationId xmlns:a16="http://schemas.microsoft.com/office/drawing/2014/main" id="{D10FCB52-1FF9-69C9-B1A0-8B549E43E816}"/>
              </a:ext>
            </a:extLst>
          </p:cNvPr>
          <p:cNvPicPr>
            <a:picLocks noChangeAspect="1"/>
          </p:cNvPicPr>
          <p:nvPr/>
        </p:nvPicPr>
        <p:blipFill>
          <a:blip r:embed="rId3"/>
          <a:stretch>
            <a:fillRect/>
          </a:stretch>
        </p:blipFill>
        <p:spPr>
          <a:xfrm>
            <a:off x="1042404" y="2078780"/>
            <a:ext cx="2871754" cy="2659954"/>
          </a:xfrm>
          <a:prstGeom prst="rect">
            <a:avLst/>
          </a:prstGeom>
        </p:spPr>
      </p:pic>
      <p:pic>
        <p:nvPicPr>
          <p:cNvPr id="12" name="Picture 11">
            <a:extLst>
              <a:ext uri="{FF2B5EF4-FFF2-40B4-BE49-F238E27FC236}">
                <a16:creationId xmlns:a16="http://schemas.microsoft.com/office/drawing/2014/main" id="{4C558BC4-046D-A292-6B42-50ED38EF8571}"/>
              </a:ext>
            </a:extLst>
          </p:cNvPr>
          <p:cNvPicPr>
            <a:picLocks noChangeAspect="1"/>
          </p:cNvPicPr>
          <p:nvPr/>
        </p:nvPicPr>
        <p:blipFill>
          <a:blip r:embed="rId4"/>
          <a:stretch>
            <a:fillRect/>
          </a:stretch>
        </p:blipFill>
        <p:spPr>
          <a:xfrm>
            <a:off x="4870872" y="2094260"/>
            <a:ext cx="3037403" cy="2644474"/>
          </a:xfrm>
          <a:prstGeom prst="rect">
            <a:avLst/>
          </a:prstGeom>
        </p:spPr>
      </p:pic>
    </p:spTree>
    <p:extLst>
      <p:ext uri="{BB962C8B-B14F-4D97-AF65-F5344CB8AC3E}">
        <p14:creationId xmlns:p14="http://schemas.microsoft.com/office/powerpoint/2010/main" val="75973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69BC-5D1C-E45E-5558-5FC334E7EAAC}"/>
              </a:ext>
            </a:extLst>
          </p:cNvPr>
          <p:cNvSpPr>
            <a:spLocks noGrp="1"/>
          </p:cNvSpPr>
          <p:nvPr>
            <p:ph type="title"/>
          </p:nvPr>
        </p:nvSpPr>
        <p:spPr/>
        <p:txBody>
          <a:bodyPr>
            <a:normAutofit fontScale="90000"/>
          </a:bodyPr>
          <a:lstStyle/>
          <a:p>
            <a:r>
              <a:rPr lang="en-US" dirty="0"/>
              <a:t>Validation Set Example</a:t>
            </a:r>
          </a:p>
        </p:txBody>
      </p:sp>
      <p:sp>
        <p:nvSpPr>
          <p:cNvPr id="4" name="Text Placeholder 3">
            <a:extLst>
              <a:ext uri="{FF2B5EF4-FFF2-40B4-BE49-F238E27FC236}">
                <a16:creationId xmlns:a16="http://schemas.microsoft.com/office/drawing/2014/main" id="{0A64EC05-F34C-17E7-6285-61F75DD93C82}"/>
              </a:ext>
            </a:extLst>
          </p:cNvPr>
          <p:cNvSpPr>
            <a:spLocks noGrp="1"/>
          </p:cNvSpPr>
          <p:nvPr>
            <p:ph type="body" sz="quarter" idx="10"/>
          </p:nvPr>
        </p:nvSpPr>
        <p:spPr/>
        <p:txBody>
          <a:bodyPr/>
          <a:lstStyle/>
          <a:p>
            <a:r>
              <a:rPr lang="en-US" dirty="0"/>
              <a:t>Using the Validation Set</a:t>
            </a:r>
          </a:p>
        </p:txBody>
      </p:sp>
      <p:pic>
        <p:nvPicPr>
          <p:cNvPr id="6" name="Picture 5">
            <a:extLst>
              <a:ext uri="{FF2B5EF4-FFF2-40B4-BE49-F238E27FC236}">
                <a16:creationId xmlns:a16="http://schemas.microsoft.com/office/drawing/2014/main" id="{51CDB312-70FD-BD90-510C-B37C20B3DB9B}"/>
              </a:ext>
            </a:extLst>
          </p:cNvPr>
          <p:cNvPicPr>
            <a:picLocks noChangeAspect="1"/>
          </p:cNvPicPr>
          <p:nvPr/>
        </p:nvPicPr>
        <p:blipFill>
          <a:blip r:embed="rId2"/>
          <a:stretch>
            <a:fillRect/>
          </a:stretch>
        </p:blipFill>
        <p:spPr>
          <a:xfrm>
            <a:off x="1825767" y="2571750"/>
            <a:ext cx="5492465" cy="1042430"/>
          </a:xfrm>
          <a:prstGeom prst="rect">
            <a:avLst/>
          </a:prstGeom>
        </p:spPr>
      </p:pic>
      <p:sp>
        <p:nvSpPr>
          <p:cNvPr id="7" name="TextBox 6">
            <a:extLst>
              <a:ext uri="{FF2B5EF4-FFF2-40B4-BE49-F238E27FC236}">
                <a16:creationId xmlns:a16="http://schemas.microsoft.com/office/drawing/2014/main" id="{1D585CF7-4C8F-34AD-0CA9-35BE0FDE0F9F}"/>
              </a:ext>
            </a:extLst>
          </p:cNvPr>
          <p:cNvSpPr txBox="1"/>
          <p:nvPr/>
        </p:nvSpPr>
        <p:spPr>
          <a:xfrm>
            <a:off x="4976829" y="1372563"/>
            <a:ext cx="3213301" cy="338554"/>
          </a:xfrm>
          <a:prstGeom prst="rect">
            <a:avLst/>
          </a:prstGeom>
          <a:noFill/>
        </p:spPr>
        <p:txBody>
          <a:bodyPr wrap="square" rtlCol="0">
            <a:spAutoFit/>
          </a:bodyPr>
          <a:lstStyle/>
          <a:p>
            <a:pPr algn="l"/>
            <a:r>
              <a:rPr lang="en-US" sz="1600" dirty="0">
                <a:solidFill>
                  <a:schemeClr val="bg1"/>
                </a:solidFill>
                <a:latin typeface="+mj-lt"/>
              </a:rPr>
              <a:t>Fit the model with the training data</a:t>
            </a:r>
          </a:p>
        </p:txBody>
      </p:sp>
      <p:cxnSp>
        <p:nvCxnSpPr>
          <p:cNvPr id="9" name="Straight Arrow Connector 8">
            <a:extLst>
              <a:ext uri="{FF2B5EF4-FFF2-40B4-BE49-F238E27FC236}">
                <a16:creationId xmlns:a16="http://schemas.microsoft.com/office/drawing/2014/main" id="{4EFCC600-EFDA-6766-F50C-A52F04B18758}"/>
              </a:ext>
            </a:extLst>
          </p:cNvPr>
          <p:cNvCxnSpPr/>
          <p:nvPr/>
        </p:nvCxnSpPr>
        <p:spPr>
          <a:xfrm flipH="1">
            <a:off x="4976829" y="1776173"/>
            <a:ext cx="1364765" cy="121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535E94A-4DB2-5C1C-EAF7-D6887068CFF5}"/>
              </a:ext>
            </a:extLst>
          </p:cNvPr>
          <p:cNvSpPr txBox="1"/>
          <p:nvPr/>
        </p:nvSpPr>
        <p:spPr>
          <a:xfrm>
            <a:off x="5155542" y="4076925"/>
            <a:ext cx="2656071" cy="584775"/>
          </a:xfrm>
          <a:prstGeom prst="rect">
            <a:avLst/>
          </a:prstGeom>
          <a:noFill/>
        </p:spPr>
        <p:txBody>
          <a:bodyPr wrap="square" rtlCol="0">
            <a:spAutoFit/>
          </a:bodyPr>
          <a:lstStyle/>
          <a:p>
            <a:pPr algn="l"/>
            <a:r>
              <a:rPr lang="en-US" sz="1600" dirty="0">
                <a:solidFill>
                  <a:schemeClr val="bg1"/>
                </a:solidFill>
                <a:latin typeface="+mj-lt"/>
              </a:rPr>
              <a:t>Use the fit model to perform predictions on the test data</a:t>
            </a:r>
          </a:p>
        </p:txBody>
      </p:sp>
      <p:cxnSp>
        <p:nvCxnSpPr>
          <p:cNvPr id="11" name="Straight Arrow Connector 10">
            <a:extLst>
              <a:ext uri="{FF2B5EF4-FFF2-40B4-BE49-F238E27FC236}">
                <a16:creationId xmlns:a16="http://schemas.microsoft.com/office/drawing/2014/main" id="{D3724022-3257-4065-EBE3-6A88D39CE94C}"/>
              </a:ext>
            </a:extLst>
          </p:cNvPr>
          <p:cNvCxnSpPr>
            <a:cxnSpLocks/>
            <a:stCxn id="10" idx="0"/>
          </p:cNvCxnSpPr>
          <p:nvPr/>
        </p:nvCxnSpPr>
        <p:spPr>
          <a:xfrm flipH="1" flipV="1">
            <a:off x="6104771" y="3151062"/>
            <a:ext cx="378807" cy="925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281C13-927F-7C52-57DD-A7C721AE83C9}"/>
              </a:ext>
            </a:extLst>
          </p:cNvPr>
          <p:cNvSpPr txBox="1"/>
          <p:nvPr/>
        </p:nvSpPr>
        <p:spPr>
          <a:xfrm>
            <a:off x="1379531" y="4117369"/>
            <a:ext cx="2389903" cy="584775"/>
          </a:xfrm>
          <a:prstGeom prst="rect">
            <a:avLst/>
          </a:prstGeom>
          <a:noFill/>
        </p:spPr>
        <p:txBody>
          <a:bodyPr wrap="square" rtlCol="0">
            <a:spAutoFit/>
          </a:bodyPr>
          <a:lstStyle/>
          <a:p>
            <a:pPr algn="l"/>
            <a:r>
              <a:rPr lang="en-US" sz="1600" dirty="0">
                <a:solidFill>
                  <a:schemeClr val="bg1"/>
                </a:solidFill>
                <a:latin typeface="+mj-lt"/>
              </a:rPr>
              <a:t>Calculate the fit statistic based on the test data</a:t>
            </a:r>
          </a:p>
        </p:txBody>
      </p:sp>
      <p:cxnSp>
        <p:nvCxnSpPr>
          <p:cNvPr id="18" name="Straight Arrow Connector 17">
            <a:extLst>
              <a:ext uri="{FF2B5EF4-FFF2-40B4-BE49-F238E27FC236}">
                <a16:creationId xmlns:a16="http://schemas.microsoft.com/office/drawing/2014/main" id="{CDA2259D-B4E9-8E3A-B37C-77C68A02ED18}"/>
              </a:ext>
            </a:extLst>
          </p:cNvPr>
          <p:cNvCxnSpPr>
            <a:cxnSpLocks/>
            <a:stCxn id="17" idx="0"/>
          </p:cNvCxnSpPr>
          <p:nvPr/>
        </p:nvCxnSpPr>
        <p:spPr>
          <a:xfrm flipV="1">
            <a:off x="2574483" y="3308944"/>
            <a:ext cx="570000" cy="80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7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66FE-7CCE-98B0-13F2-2CA594158EA6}"/>
              </a:ext>
            </a:extLst>
          </p:cNvPr>
          <p:cNvSpPr>
            <a:spLocks noGrp="1"/>
          </p:cNvSpPr>
          <p:nvPr>
            <p:ph type="title"/>
          </p:nvPr>
        </p:nvSpPr>
        <p:spPr/>
        <p:txBody>
          <a:bodyPr>
            <a:normAutofit fontScale="90000"/>
          </a:bodyPr>
          <a:lstStyle/>
          <a:p>
            <a:r>
              <a:rPr lang="en-US" dirty="0"/>
              <a:t>Validation Set Example</a:t>
            </a:r>
          </a:p>
        </p:txBody>
      </p:sp>
      <p:sp>
        <p:nvSpPr>
          <p:cNvPr id="4" name="Text Placeholder 3">
            <a:extLst>
              <a:ext uri="{FF2B5EF4-FFF2-40B4-BE49-F238E27FC236}">
                <a16:creationId xmlns:a16="http://schemas.microsoft.com/office/drawing/2014/main" id="{0C97BD7E-E77A-853F-76D9-411A9FB52E1C}"/>
              </a:ext>
            </a:extLst>
          </p:cNvPr>
          <p:cNvSpPr>
            <a:spLocks noGrp="1"/>
          </p:cNvSpPr>
          <p:nvPr>
            <p:ph type="body" sz="quarter" idx="10"/>
          </p:nvPr>
        </p:nvSpPr>
        <p:spPr/>
        <p:txBody>
          <a:bodyPr/>
          <a:lstStyle/>
          <a:p>
            <a:r>
              <a:rPr lang="en-US" dirty="0"/>
              <a:t>Using the Validation Set</a:t>
            </a:r>
          </a:p>
          <a:p>
            <a:endParaRPr lang="en-US" dirty="0"/>
          </a:p>
        </p:txBody>
      </p:sp>
      <p:pic>
        <p:nvPicPr>
          <p:cNvPr id="6" name="Picture 5">
            <a:extLst>
              <a:ext uri="{FF2B5EF4-FFF2-40B4-BE49-F238E27FC236}">
                <a16:creationId xmlns:a16="http://schemas.microsoft.com/office/drawing/2014/main" id="{D9381BF2-F931-FD27-2C0D-76837BC09F30}"/>
              </a:ext>
            </a:extLst>
          </p:cNvPr>
          <p:cNvPicPr>
            <a:picLocks noChangeAspect="1"/>
          </p:cNvPicPr>
          <p:nvPr/>
        </p:nvPicPr>
        <p:blipFill>
          <a:blip r:embed="rId2"/>
          <a:stretch>
            <a:fillRect/>
          </a:stretch>
        </p:blipFill>
        <p:spPr>
          <a:xfrm>
            <a:off x="4572000" y="1289706"/>
            <a:ext cx="3745495" cy="3639156"/>
          </a:xfrm>
          <a:prstGeom prst="rect">
            <a:avLst/>
          </a:prstGeom>
        </p:spPr>
      </p:pic>
      <p:sp>
        <p:nvSpPr>
          <p:cNvPr id="7" name="Content Placeholder 6">
            <a:extLst>
              <a:ext uri="{FF2B5EF4-FFF2-40B4-BE49-F238E27FC236}">
                <a16:creationId xmlns:a16="http://schemas.microsoft.com/office/drawing/2014/main" id="{7CB5CB4D-5642-6796-DB37-DC8F3B83E63A}"/>
              </a:ext>
            </a:extLst>
          </p:cNvPr>
          <p:cNvSpPr>
            <a:spLocks noGrp="1"/>
          </p:cNvSpPr>
          <p:nvPr>
            <p:ph sz="half" idx="1"/>
          </p:nvPr>
        </p:nvSpPr>
        <p:spPr>
          <a:xfrm>
            <a:off x="419632" y="1310014"/>
            <a:ext cx="3886200" cy="663511"/>
          </a:xfrm>
        </p:spPr>
        <p:txBody>
          <a:bodyPr>
            <a:normAutofit/>
          </a:bodyPr>
          <a:lstStyle/>
          <a:p>
            <a:pPr marL="0" indent="0">
              <a:buNone/>
            </a:pPr>
            <a:r>
              <a:rPr lang="en-US" sz="1800" dirty="0"/>
              <a:t>Which polynomial power should be included in the model?</a:t>
            </a:r>
          </a:p>
        </p:txBody>
      </p:sp>
    </p:spTree>
    <p:extLst>
      <p:ext uri="{BB962C8B-B14F-4D97-AF65-F5344CB8AC3E}">
        <p14:creationId xmlns:p14="http://schemas.microsoft.com/office/powerpoint/2010/main" val="260169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E206-5C2B-28D9-B38A-EF3F5F217954}"/>
              </a:ext>
            </a:extLst>
          </p:cNvPr>
          <p:cNvSpPr>
            <a:spLocks noGrp="1"/>
          </p:cNvSpPr>
          <p:nvPr>
            <p:ph type="title"/>
          </p:nvPr>
        </p:nvSpPr>
        <p:spPr/>
        <p:txBody>
          <a:bodyPr>
            <a:normAutofit fontScale="90000"/>
          </a:bodyPr>
          <a:lstStyle/>
          <a:p>
            <a:r>
              <a:rPr lang="en-US" dirty="0"/>
              <a:t>Validation Set Example</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extLst>
                  <p:ext uri="{D42A27DB-BD31-4B8C-83A1-F6EECF244321}">
                    <p14:modId xmlns:p14="http://schemas.microsoft.com/office/powerpoint/2010/main" val="1390285378"/>
                  </p:ext>
                </p:extLst>
              </p:nvPr>
            </p:nvGraphicFramePr>
            <p:xfrm>
              <a:off x="2600325" y="1514738"/>
              <a:ext cx="3943349" cy="2361819"/>
            </p:xfrm>
            <a:graphic>
              <a:graphicData uri="http://schemas.openxmlformats.org/drawingml/2006/table">
                <a:tbl>
                  <a:tblPr firstRow="1" bandRow="1">
                    <a:tableStyleId>{073A0DAA-6AF3-43AB-8588-CEC1D06C72B9}</a:tableStyleId>
                  </a:tblPr>
                  <a:tblGrid>
                    <a:gridCol w="1025535">
                      <a:extLst>
                        <a:ext uri="{9D8B030D-6E8A-4147-A177-3AD203B41FA5}">
                          <a16:colId xmlns:a16="http://schemas.microsoft.com/office/drawing/2014/main" val="2417771697"/>
                        </a:ext>
                      </a:extLst>
                    </a:gridCol>
                    <a:gridCol w="1458907">
                      <a:extLst>
                        <a:ext uri="{9D8B030D-6E8A-4147-A177-3AD203B41FA5}">
                          <a16:colId xmlns:a16="http://schemas.microsoft.com/office/drawing/2014/main" val="860790756"/>
                        </a:ext>
                      </a:extLst>
                    </a:gridCol>
                    <a:gridCol w="1458907">
                      <a:extLst>
                        <a:ext uri="{9D8B030D-6E8A-4147-A177-3AD203B41FA5}">
                          <a16:colId xmlns:a16="http://schemas.microsoft.com/office/drawing/2014/main" val="1964509632"/>
                        </a:ext>
                      </a:extLst>
                    </a:gridCol>
                  </a:tblGrid>
                  <a:tr h="370840">
                    <a:tc>
                      <a:txBody>
                        <a:bodyPr/>
                        <a:lstStyle/>
                        <a:p>
                          <a:pPr algn="ctr"/>
                          <a:r>
                            <a:rPr lang="en-US" dirty="0"/>
                            <a:t>Model Order</a:t>
                          </a:r>
                        </a:p>
                      </a:txBody>
                      <a:tcPr/>
                    </a:tc>
                    <a:tc>
                      <a:txBody>
                        <a:bodyPr/>
                        <a:lstStyle/>
                        <a:p>
                          <a:pPr algn="ctr"/>
                          <a:r>
                            <a:rPr lang="en-US" dirty="0"/>
                            <a:t>Training</a:t>
                          </a:r>
                          <a:r>
                            <a:rPr lang="en-US" baseline="0" dirty="0"/>
                            <a:t> </a:t>
                          </a:r>
                          <a:r>
                            <a:rPr lang="en-US" dirty="0"/>
                            <a:t>Model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𝟐</m:t>
                                  </m:r>
                                </m:sup>
                              </m:sSup>
                            </m:oMath>
                          </a14:m>
                          <a:endParaRPr lang="en-US" dirty="0"/>
                        </a:p>
                      </a:txBody>
                      <a:tcPr/>
                    </a:tc>
                    <a:tc>
                      <a:txBody>
                        <a:bodyPr/>
                        <a:lstStyle/>
                        <a:p>
                          <a:pPr algn="ctr"/>
                          <a:r>
                            <a:rPr lang="en-US" dirty="0"/>
                            <a:t>Test</a:t>
                          </a:r>
                          <a:r>
                            <a:rPr lang="en-US" baseline="0" dirty="0"/>
                            <a:t> </a:t>
                          </a:r>
                          <a:r>
                            <a:rPr lang="en-US" dirty="0"/>
                            <a:t>Model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𝟐</m:t>
                                  </m:r>
                                </m:sup>
                              </m:sSup>
                            </m:oMath>
                          </a14:m>
                          <a:endParaRPr lang="en-US" dirty="0"/>
                        </a:p>
                      </a:txBody>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tc>
                      <a:txBody>
                        <a:bodyPr/>
                        <a:lstStyle/>
                        <a:p>
                          <a:pPr algn="ctr"/>
                          <a:r>
                            <a:rPr lang="en-US" dirty="0"/>
                            <a:t>0.4068</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tc>
                      <a:txBody>
                        <a:bodyPr/>
                        <a:lstStyle/>
                        <a:p>
                          <a:pPr algn="ctr"/>
                          <a:r>
                            <a:rPr lang="en-US" dirty="0"/>
                            <a:t>0.4796</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tc>
                      <a:txBody>
                        <a:bodyPr/>
                        <a:lstStyle/>
                        <a:p>
                          <a:pPr algn="ctr"/>
                          <a:r>
                            <a:rPr lang="en-US" dirty="0"/>
                            <a:t>0.6650</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tc>
                      <a:txBody>
                        <a:bodyPr/>
                        <a:lstStyle/>
                        <a:p>
                          <a:pPr algn="ctr"/>
                          <a:r>
                            <a:rPr lang="en-US" dirty="0"/>
                            <a:t>0.6636</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tc>
                      <a:txBody>
                        <a:bodyPr/>
                        <a:lstStyle/>
                        <a:p>
                          <a:pPr algn="ctr"/>
                          <a:r>
                            <a:rPr lang="en-US" dirty="0"/>
                            <a:t>0.5263</a:t>
                          </a:r>
                        </a:p>
                      </a:txBody>
                      <a:tcPr/>
                    </a:tc>
                    <a:extLst>
                      <a:ext uri="{0D108BD9-81ED-4DB2-BD59-A6C34878D82A}">
                        <a16:rowId xmlns:a16="http://schemas.microsoft.com/office/drawing/2014/main" val="2438282632"/>
                      </a:ext>
                    </a:extLst>
                  </a:tr>
                </a:tbl>
              </a:graphicData>
            </a:graphic>
          </p:graphicFrame>
        </mc:Choice>
        <mc:Fallback xmlns="">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extLst>
                  <p:ext uri="{D42A27DB-BD31-4B8C-83A1-F6EECF244321}">
                    <p14:modId xmlns:p14="http://schemas.microsoft.com/office/powerpoint/2010/main" val="1390285378"/>
                  </p:ext>
                </p:extLst>
              </p:nvPr>
            </p:nvGraphicFramePr>
            <p:xfrm>
              <a:off x="2600325" y="1514738"/>
              <a:ext cx="3943349" cy="2361819"/>
            </p:xfrm>
            <a:graphic>
              <a:graphicData uri="http://schemas.openxmlformats.org/drawingml/2006/table">
                <a:tbl>
                  <a:tblPr firstRow="1" bandRow="1">
                    <a:tableStyleId>{073A0DAA-6AF3-43AB-8588-CEC1D06C72B9}</a:tableStyleId>
                  </a:tblPr>
                  <a:tblGrid>
                    <a:gridCol w="1025535">
                      <a:extLst>
                        <a:ext uri="{9D8B030D-6E8A-4147-A177-3AD203B41FA5}">
                          <a16:colId xmlns:a16="http://schemas.microsoft.com/office/drawing/2014/main" val="2417771697"/>
                        </a:ext>
                      </a:extLst>
                    </a:gridCol>
                    <a:gridCol w="1458907">
                      <a:extLst>
                        <a:ext uri="{9D8B030D-6E8A-4147-A177-3AD203B41FA5}">
                          <a16:colId xmlns:a16="http://schemas.microsoft.com/office/drawing/2014/main" val="860790756"/>
                        </a:ext>
                      </a:extLst>
                    </a:gridCol>
                    <a:gridCol w="1458907">
                      <a:extLst>
                        <a:ext uri="{9D8B030D-6E8A-4147-A177-3AD203B41FA5}">
                          <a16:colId xmlns:a16="http://schemas.microsoft.com/office/drawing/2014/main" val="1964509632"/>
                        </a:ext>
                      </a:extLst>
                    </a:gridCol>
                  </a:tblGrid>
                  <a:tr h="507619">
                    <a:tc>
                      <a:txBody>
                        <a:bodyPr/>
                        <a:lstStyle/>
                        <a:p>
                          <a:pPr algn="ctr"/>
                          <a:r>
                            <a:rPr lang="en-US" dirty="0"/>
                            <a:t>Model Order</a:t>
                          </a:r>
                        </a:p>
                      </a:txBody>
                      <a:tcPr/>
                    </a:tc>
                    <a:tc>
                      <a:txBody>
                        <a:bodyPr/>
                        <a:lstStyle/>
                        <a:p>
                          <a:endParaRPr lang="en-US"/>
                        </a:p>
                      </a:txBody>
                      <a:tcPr>
                        <a:blipFill>
                          <a:blip r:embed="rId2"/>
                          <a:stretch>
                            <a:fillRect l="-71130" t="-1205" r="-102092" b="-371084"/>
                          </a:stretch>
                        </a:blipFill>
                      </a:tcPr>
                    </a:tc>
                    <a:tc>
                      <a:txBody>
                        <a:bodyPr/>
                        <a:lstStyle/>
                        <a:p>
                          <a:endParaRPr lang="en-US"/>
                        </a:p>
                      </a:txBody>
                      <a:tcPr>
                        <a:blipFill>
                          <a:blip r:embed="rId2"/>
                          <a:stretch>
                            <a:fillRect l="-170417" t="-1205" r="-1667" b="-371084"/>
                          </a:stretch>
                        </a:blipFill>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tc>
                      <a:txBody>
                        <a:bodyPr/>
                        <a:lstStyle/>
                        <a:p>
                          <a:pPr algn="ctr"/>
                          <a:r>
                            <a:rPr lang="en-US" dirty="0"/>
                            <a:t>0.4068</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tc>
                      <a:txBody>
                        <a:bodyPr/>
                        <a:lstStyle/>
                        <a:p>
                          <a:pPr algn="ctr"/>
                          <a:r>
                            <a:rPr lang="en-US" dirty="0"/>
                            <a:t>0.4796</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tc>
                      <a:txBody>
                        <a:bodyPr/>
                        <a:lstStyle/>
                        <a:p>
                          <a:pPr algn="ctr"/>
                          <a:r>
                            <a:rPr lang="en-US" dirty="0"/>
                            <a:t>0.6650</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tc>
                      <a:txBody>
                        <a:bodyPr/>
                        <a:lstStyle/>
                        <a:p>
                          <a:pPr algn="ctr"/>
                          <a:r>
                            <a:rPr lang="en-US" dirty="0"/>
                            <a:t>0.6636</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tc>
                      <a:txBody>
                        <a:bodyPr/>
                        <a:lstStyle/>
                        <a:p>
                          <a:pPr algn="ctr"/>
                          <a:r>
                            <a:rPr lang="en-US" dirty="0"/>
                            <a:t>0.5263</a:t>
                          </a:r>
                        </a:p>
                      </a:txBody>
                      <a:tcPr/>
                    </a:tc>
                    <a:extLst>
                      <a:ext uri="{0D108BD9-81ED-4DB2-BD59-A6C34878D82A}">
                        <a16:rowId xmlns:a16="http://schemas.microsoft.com/office/drawing/2014/main" val="2438282632"/>
                      </a:ext>
                    </a:extLst>
                  </a:tr>
                </a:tbl>
              </a:graphicData>
            </a:graphic>
          </p:graphicFrame>
        </mc:Fallback>
      </mc:AlternateContent>
      <p:sp>
        <p:nvSpPr>
          <p:cNvPr id="4" name="Text Placeholder 3">
            <a:extLst>
              <a:ext uri="{FF2B5EF4-FFF2-40B4-BE49-F238E27FC236}">
                <a16:creationId xmlns:a16="http://schemas.microsoft.com/office/drawing/2014/main" id="{57A78C57-1C0D-A69D-90BC-7FAFAFB6C360}"/>
              </a:ext>
            </a:extLst>
          </p:cNvPr>
          <p:cNvSpPr>
            <a:spLocks noGrp="1"/>
          </p:cNvSpPr>
          <p:nvPr>
            <p:ph type="body" sz="quarter" idx="10"/>
          </p:nvPr>
        </p:nvSpPr>
        <p:spPr/>
        <p:txBody>
          <a:bodyPr/>
          <a:lstStyle/>
          <a:p>
            <a:r>
              <a:rPr lang="en-US" dirty="0"/>
              <a:t>Summarizing Polynomial Models</a:t>
            </a:r>
          </a:p>
        </p:txBody>
      </p:sp>
      <p:sp>
        <p:nvSpPr>
          <p:cNvPr id="6" name="TextBox 5">
            <a:extLst>
              <a:ext uri="{FF2B5EF4-FFF2-40B4-BE49-F238E27FC236}">
                <a16:creationId xmlns:a16="http://schemas.microsoft.com/office/drawing/2014/main" id="{CCE5A813-A2F4-854A-7E20-E149B36CA42D}"/>
              </a:ext>
            </a:extLst>
          </p:cNvPr>
          <p:cNvSpPr txBox="1"/>
          <p:nvPr/>
        </p:nvSpPr>
        <p:spPr>
          <a:xfrm>
            <a:off x="1736703" y="4065478"/>
            <a:ext cx="6170555" cy="646331"/>
          </a:xfrm>
          <a:prstGeom prst="rect">
            <a:avLst/>
          </a:prstGeom>
          <a:noFill/>
        </p:spPr>
        <p:txBody>
          <a:bodyPr wrap="square" rtlCol="0">
            <a:spAutoFit/>
          </a:bodyPr>
          <a:lstStyle/>
          <a:p>
            <a:pPr algn="ctr"/>
            <a:r>
              <a:rPr lang="en-US" dirty="0">
                <a:solidFill>
                  <a:schemeClr val="bg1"/>
                </a:solidFill>
                <a:latin typeface="+mj-lt"/>
              </a:rPr>
              <a:t>We select the model with the best test partition assessment statistic</a:t>
            </a:r>
          </a:p>
        </p:txBody>
      </p:sp>
      <p:sp>
        <p:nvSpPr>
          <p:cNvPr id="3" name="Oval 2">
            <a:extLst>
              <a:ext uri="{FF2B5EF4-FFF2-40B4-BE49-F238E27FC236}">
                <a16:creationId xmlns:a16="http://schemas.microsoft.com/office/drawing/2014/main" id="{244649E3-EAA9-E38B-5B01-0789F5959121}"/>
              </a:ext>
            </a:extLst>
          </p:cNvPr>
          <p:cNvSpPr/>
          <p:nvPr/>
        </p:nvSpPr>
        <p:spPr>
          <a:xfrm>
            <a:off x="5340350" y="2774950"/>
            <a:ext cx="97155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00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4CEB-B33E-99EE-C1AD-CA8A2990C50A}"/>
              </a:ext>
            </a:extLst>
          </p:cNvPr>
          <p:cNvSpPr>
            <a:spLocks noGrp="1"/>
          </p:cNvSpPr>
          <p:nvPr>
            <p:ph type="title"/>
          </p:nvPr>
        </p:nvSpPr>
        <p:spPr/>
        <p:txBody>
          <a:bodyPr>
            <a:normAutofit fontScale="90000"/>
          </a:bodyPr>
          <a:lstStyle/>
          <a:p>
            <a:r>
              <a:rPr lang="en-US" dirty="0"/>
              <a:t>Validation Set Approach Issues</a:t>
            </a:r>
          </a:p>
        </p:txBody>
      </p:sp>
      <p:sp>
        <p:nvSpPr>
          <p:cNvPr id="3" name="Content Placeholder 2">
            <a:extLst>
              <a:ext uri="{FF2B5EF4-FFF2-40B4-BE49-F238E27FC236}">
                <a16:creationId xmlns:a16="http://schemas.microsoft.com/office/drawing/2014/main" id="{545821ED-049B-CB21-D9F4-0B6C4C7EB103}"/>
              </a:ext>
            </a:extLst>
          </p:cNvPr>
          <p:cNvSpPr>
            <a:spLocks noGrp="1"/>
          </p:cNvSpPr>
          <p:nvPr>
            <p:ph idx="1"/>
          </p:nvPr>
        </p:nvSpPr>
        <p:spPr/>
        <p:txBody>
          <a:bodyPr/>
          <a:lstStyle/>
          <a:p>
            <a:r>
              <a:rPr lang="en-US" dirty="0"/>
              <a:t>Validation estimate of model fit varies based on the random selection of observations to include in the training and test sets (“model variance”)</a:t>
            </a:r>
          </a:p>
          <a:p>
            <a:r>
              <a:rPr lang="en-US" dirty="0"/>
              <a:t>Only a subset of the observations are included in the training set</a:t>
            </a:r>
          </a:p>
          <a:p>
            <a:pPr lvl="1"/>
            <a:r>
              <a:rPr lang="en-US" dirty="0"/>
              <a:t>Statistical methods tend to perform worse when trained on fewer observations</a:t>
            </a:r>
          </a:p>
        </p:txBody>
      </p:sp>
      <p:sp>
        <p:nvSpPr>
          <p:cNvPr id="4" name="Text Placeholder 3">
            <a:extLst>
              <a:ext uri="{FF2B5EF4-FFF2-40B4-BE49-F238E27FC236}">
                <a16:creationId xmlns:a16="http://schemas.microsoft.com/office/drawing/2014/main" id="{FAED438F-5DF6-C31D-EC29-80ADBEECBE5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67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AE7AA6-569F-27C5-85F2-3869133812D8}"/>
              </a:ext>
            </a:extLst>
          </p:cNvPr>
          <p:cNvPicPr>
            <a:picLocks noChangeAspect="1"/>
          </p:cNvPicPr>
          <p:nvPr/>
        </p:nvPicPr>
        <p:blipFill>
          <a:blip r:embed="rId2"/>
          <a:stretch>
            <a:fillRect/>
          </a:stretch>
        </p:blipFill>
        <p:spPr>
          <a:xfrm>
            <a:off x="2496595" y="1435606"/>
            <a:ext cx="4535922" cy="3558954"/>
          </a:xfrm>
          <a:prstGeom prst="rect">
            <a:avLst/>
          </a:prstGeom>
        </p:spPr>
      </p:pic>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Examples</a:t>
            </a:r>
          </a:p>
        </p:txBody>
      </p:sp>
      <p:sp>
        <p:nvSpPr>
          <p:cNvPr id="6" name="TextBox 5">
            <a:extLst>
              <a:ext uri="{FF2B5EF4-FFF2-40B4-BE49-F238E27FC236}">
                <a16:creationId xmlns:a16="http://schemas.microsoft.com/office/drawing/2014/main" id="{F77F1961-FF2C-E8C1-89D1-E39BA8688697}"/>
              </a:ext>
            </a:extLst>
          </p:cNvPr>
          <p:cNvSpPr txBox="1"/>
          <p:nvPr/>
        </p:nvSpPr>
        <p:spPr>
          <a:xfrm>
            <a:off x="843682" y="667239"/>
            <a:ext cx="1390650" cy="954107"/>
          </a:xfrm>
          <a:prstGeom prst="rect">
            <a:avLst/>
          </a:prstGeom>
          <a:noFill/>
        </p:spPr>
        <p:txBody>
          <a:bodyPr wrap="square" rtlCol="0">
            <a:spAutoFit/>
          </a:bodyPr>
          <a:lstStyle/>
          <a:p>
            <a:pPr algn="l"/>
            <a:r>
              <a:rPr lang="en-US" sz="1400" dirty="0">
                <a:solidFill>
                  <a:schemeClr val="bg1"/>
                </a:solidFill>
                <a:latin typeface="+mj-lt"/>
              </a:rPr>
              <a:t>Potential outlier, probably worth additional evaluation</a:t>
            </a:r>
          </a:p>
        </p:txBody>
      </p:sp>
      <p:cxnSp>
        <p:nvCxnSpPr>
          <p:cNvPr id="7" name="Straight Arrow Connector 6">
            <a:extLst>
              <a:ext uri="{FF2B5EF4-FFF2-40B4-BE49-F238E27FC236}">
                <a16:creationId xmlns:a16="http://schemas.microsoft.com/office/drawing/2014/main" id="{B0A23F3F-3294-DBFD-0576-ECC0B7E429A4}"/>
              </a:ext>
            </a:extLst>
          </p:cNvPr>
          <p:cNvCxnSpPr>
            <a:cxnSpLocks/>
          </p:cNvCxnSpPr>
          <p:nvPr/>
        </p:nvCxnSpPr>
        <p:spPr>
          <a:xfrm>
            <a:off x="2050182" y="1236357"/>
            <a:ext cx="1456114" cy="677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E669B2-B52D-310F-3832-C43553279C5E}"/>
              </a:ext>
            </a:extLst>
          </p:cNvPr>
          <p:cNvSpPr txBox="1"/>
          <p:nvPr/>
        </p:nvSpPr>
        <p:spPr>
          <a:xfrm>
            <a:off x="388127" y="1961638"/>
            <a:ext cx="1846205" cy="2492990"/>
          </a:xfrm>
          <a:prstGeom prst="rect">
            <a:avLst/>
          </a:prstGeom>
          <a:noFill/>
        </p:spPr>
        <p:txBody>
          <a:bodyPr wrap="square" rtlCol="0">
            <a:spAutoFit/>
          </a:bodyPr>
          <a:lstStyle/>
          <a:p>
            <a:pPr algn="l"/>
            <a:r>
              <a:rPr lang="en-US" sz="1200" dirty="0">
                <a:solidFill>
                  <a:schemeClr val="bg1"/>
                </a:solidFill>
                <a:latin typeface="+mj-lt"/>
              </a:rPr>
              <a:t>Generally, appears to satisfy LINE assumptions</a:t>
            </a:r>
          </a:p>
          <a:p>
            <a:pPr marL="171450" indent="-171450" algn="l">
              <a:buFont typeface="Arial" panose="020B0604020202020204" pitchFamily="34" charset="0"/>
              <a:buChar char="•"/>
            </a:pPr>
            <a:r>
              <a:rPr lang="en-US" sz="1200" dirty="0">
                <a:solidFill>
                  <a:schemeClr val="bg1"/>
                </a:solidFill>
                <a:latin typeface="+mj-lt"/>
              </a:rPr>
              <a:t>No obvious patterns</a:t>
            </a:r>
          </a:p>
          <a:p>
            <a:pPr marL="171450" indent="-171450" algn="l">
              <a:buFont typeface="Arial" panose="020B0604020202020204" pitchFamily="34" charset="0"/>
              <a:buChar char="•"/>
            </a:pPr>
            <a:r>
              <a:rPr lang="en-US" sz="1200" dirty="0">
                <a:solidFill>
                  <a:schemeClr val="bg1"/>
                </a:solidFill>
                <a:latin typeface="+mj-lt"/>
              </a:rPr>
              <a:t>Centered around 0 with roughly equal numbers of points above and below 0</a:t>
            </a:r>
          </a:p>
          <a:p>
            <a:pPr marL="171450" indent="-171450" algn="l">
              <a:buFont typeface="Arial" panose="020B0604020202020204" pitchFamily="34" charset="0"/>
              <a:buChar char="•"/>
            </a:pPr>
            <a:r>
              <a:rPr lang="en-US" sz="1200" dirty="0">
                <a:solidFill>
                  <a:schemeClr val="bg1"/>
                </a:solidFill>
                <a:latin typeface="+mj-lt"/>
              </a:rPr>
              <a:t>Variance doesn’t obviously change over range of X1 (should check over range of predicted value of Y as well)</a:t>
            </a:r>
          </a:p>
        </p:txBody>
      </p:sp>
      <p:sp>
        <p:nvSpPr>
          <p:cNvPr id="12" name="Right Brace 11">
            <a:extLst>
              <a:ext uri="{FF2B5EF4-FFF2-40B4-BE49-F238E27FC236}">
                <a16:creationId xmlns:a16="http://schemas.microsoft.com/office/drawing/2014/main" id="{DE615378-F9C2-D73F-4B44-110D15D9659E}"/>
              </a:ext>
            </a:extLst>
          </p:cNvPr>
          <p:cNvSpPr/>
          <p:nvPr/>
        </p:nvSpPr>
        <p:spPr>
          <a:xfrm>
            <a:off x="6834976" y="2914239"/>
            <a:ext cx="546008" cy="6578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6D82C7-F546-F6EF-5B58-53DE0CEFB394}"/>
              </a:ext>
            </a:extLst>
          </p:cNvPr>
          <p:cNvSpPr txBox="1"/>
          <p:nvPr/>
        </p:nvSpPr>
        <p:spPr>
          <a:xfrm>
            <a:off x="7156496" y="1851757"/>
            <a:ext cx="895488" cy="646331"/>
          </a:xfrm>
          <a:prstGeom prst="rect">
            <a:avLst/>
          </a:prstGeom>
          <a:noFill/>
        </p:spPr>
        <p:txBody>
          <a:bodyPr wrap="square" rtlCol="0">
            <a:spAutoFit/>
          </a:bodyPr>
          <a:lstStyle/>
          <a:p>
            <a:pPr algn="l"/>
            <a:r>
              <a:rPr lang="en-US" sz="900" dirty="0" err="1">
                <a:solidFill>
                  <a:schemeClr val="bg1"/>
                </a:solidFill>
                <a:latin typeface="+mj-lt"/>
              </a:rPr>
              <a:t>Aprox</a:t>
            </a:r>
            <a:r>
              <a:rPr lang="en-US" sz="900" dirty="0">
                <a:solidFill>
                  <a:schemeClr val="bg1"/>
                </a:solidFill>
                <a:latin typeface="+mj-lt"/>
              </a:rPr>
              <a:t> 2/3 of points should be within one standard error</a:t>
            </a:r>
          </a:p>
        </p:txBody>
      </p:sp>
      <p:sp>
        <p:nvSpPr>
          <p:cNvPr id="14" name="Right Brace 13">
            <a:extLst>
              <a:ext uri="{FF2B5EF4-FFF2-40B4-BE49-F238E27FC236}">
                <a16:creationId xmlns:a16="http://schemas.microsoft.com/office/drawing/2014/main" id="{F21BC9A3-FD40-8705-91A8-00A7CC60AFAB}"/>
              </a:ext>
            </a:extLst>
          </p:cNvPr>
          <p:cNvSpPr/>
          <p:nvPr/>
        </p:nvSpPr>
        <p:spPr>
          <a:xfrm>
            <a:off x="6873716" y="2585317"/>
            <a:ext cx="1987412" cy="13419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EFDA33F-5C28-EFCC-E023-9A50F6EDCD7E}"/>
              </a:ext>
            </a:extLst>
          </p:cNvPr>
          <p:cNvSpPr txBox="1"/>
          <p:nvPr/>
        </p:nvSpPr>
        <p:spPr>
          <a:xfrm>
            <a:off x="8175963" y="1857663"/>
            <a:ext cx="921988" cy="646331"/>
          </a:xfrm>
          <a:prstGeom prst="rect">
            <a:avLst/>
          </a:prstGeom>
          <a:noFill/>
        </p:spPr>
        <p:txBody>
          <a:bodyPr wrap="square" rtlCol="0">
            <a:spAutoFit/>
          </a:bodyPr>
          <a:lstStyle/>
          <a:p>
            <a:pPr algn="l"/>
            <a:r>
              <a:rPr lang="en-US" sz="900" dirty="0" err="1">
                <a:solidFill>
                  <a:schemeClr val="bg1"/>
                </a:solidFill>
                <a:latin typeface="+mj-lt"/>
              </a:rPr>
              <a:t>Aprox</a:t>
            </a:r>
            <a:r>
              <a:rPr lang="en-US" sz="900" dirty="0">
                <a:solidFill>
                  <a:schemeClr val="bg1"/>
                </a:solidFill>
                <a:latin typeface="+mj-lt"/>
              </a:rPr>
              <a:t> 95% of points should be within two standard errors</a:t>
            </a:r>
          </a:p>
        </p:txBody>
      </p:sp>
      <p:cxnSp>
        <p:nvCxnSpPr>
          <p:cNvPr id="17" name="Straight Arrow Connector 16">
            <a:extLst>
              <a:ext uri="{FF2B5EF4-FFF2-40B4-BE49-F238E27FC236}">
                <a16:creationId xmlns:a16="http://schemas.microsoft.com/office/drawing/2014/main" id="{C468FD5D-17AD-23AA-0833-D66B4D3D79E2}"/>
              </a:ext>
            </a:extLst>
          </p:cNvPr>
          <p:cNvCxnSpPr>
            <a:stCxn id="13" idx="2"/>
            <a:endCxn id="12" idx="1"/>
          </p:cNvCxnSpPr>
          <p:nvPr/>
        </p:nvCxnSpPr>
        <p:spPr>
          <a:xfrm flipH="1">
            <a:off x="7380984" y="2498088"/>
            <a:ext cx="223256" cy="745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46C2D1-3061-2A24-42DE-7718DBC15016}"/>
              </a:ext>
            </a:extLst>
          </p:cNvPr>
          <p:cNvCxnSpPr/>
          <p:nvPr/>
        </p:nvCxnSpPr>
        <p:spPr>
          <a:xfrm flipH="1">
            <a:off x="8727818" y="2470011"/>
            <a:ext cx="223256" cy="745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46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3422-0925-8C81-88F5-777FC66929B9}"/>
              </a:ext>
            </a:extLst>
          </p:cNvPr>
          <p:cNvSpPr>
            <a:spLocks noGrp="1"/>
          </p:cNvSpPr>
          <p:nvPr>
            <p:ph type="title"/>
          </p:nvPr>
        </p:nvSpPr>
        <p:spPr/>
        <p:txBody>
          <a:bodyPr>
            <a:normAutofit fontScale="90000"/>
          </a:bodyPr>
          <a:lstStyle/>
          <a:p>
            <a:r>
              <a:rPr lang="en-US" dirty="0"/>
              <a:t>Randomness in Model Fit </a:t>
            </a:r>
          </a:p>
        </p:txBody>
      </p:sp>
      <p:sp>
        <p:nvSpPr>
          <p:cNvPr id="5" name="Content Placeholder 4">
            <a:extLst>
              <a:ext uri="{FF2B5EF4-FFF2-40B4-BE49-F238E27FC236}">
                <a16:creationId xmlns:a16="http://schemas.microsoft.com/office/drawing/2014/main" id="{FF897E33-65DD-406A-3DE4-E0034089059B}"/>
              </a:ext>
            </a:extLst>
          </p:cNvPr>
          <p:cNvSpPr>
            <a:spLocks noGrp="1"/>
          </p:cNvSpPr>
          <p:nvPr>
            <p:ph sz="half" idx="1"/>
          </p:nvPr>
        </p:nvSpPr>
        <p:spPr>
          <a:xfrm>
            <a:off x="543130" y="1369219"/>
            <a:ext cx="3886200" cy="3263504"/>
          </a:xfrm>
        </p:spPr>
        <p:txBody>
          <a:bodyPr/>
          <a:lstStyle/>
          <a:p>
            <a:pPr marL="0" indent="0">
              <a:buNone/>
            </a:pPr>
            <a:r>
              <a:rPr lang="en-US" sz="1800" dirty="0"/>
              <a:t>Now, which polynomial power should be included in the model?</a:t>
            </a:r>
          </a:p>
          <a:p>
            <a:pPr marL="0" indent="0">
              <a:buNone/>
            </a:pPr>
            <a:endParaRPr lang="en-US" dirty="0"/>
          </a:p>
        </p:txBody>
      </p:sp>
      <p:sp>
        <p:nvSpPr>
          <p:cNvPr id="4" name="Text Placeholder 3">
            <a:extLst>
              <a:ext uri="{FF2B5EF4-FFF2-40B4-BE49-F238E27FC236}">
                <a16:creationId xmlns:a16="http://schemas.microsoft.com/office/drawing/2014/main" id="{DD8C7904-237D-5760-9E4B-39E4282342BB}"/>
              </a:ext>
            </a:extLst>
          </p:cNvPr>
          <p:cNvSpPr>
            <a:spLocks noGrp="1"/>
          </p:cNvSpPr>
          <p:nvPr>
            <p:ph type="body" sz="quarter" idx="10"/>
          </p:nvPr>
        </p:nvSpPr>
        <p:spPr/>
        <p:txBody>
          <a:bodyPr/>
          <a:lstStyle/>
          <a:p>
            <a:r>
              <a:rPr lang="en-US" dirty="0"/>
              <a:t>Example – New </a:t>
            </a:r>
            <a:r>
              <a:rPr lang="en-US" dirty="0" err="1"/>
              <a:t>test_train_split</a:t>
            </a:r>
            <a:endParaRPr lang="en-US" dirty="0"/>
          </a:p>
        </p:txBody>
      </p:sp>
      <p:pic>
        <p:nvPicPr>
          <p:cNvPr id="8" name="Picture 7">
            <a:extLst>
              <a:ext uri="{FF2B5EF4-FFF2-40B4-BE49-F238E27FC236}">
                <a16:creationId xmlns:a16="http://schemas.microsoft.com/office/drawing/2014/main" id="{D492A9BE-D03D-0700-02C9-BF76DD1510C8}"/>
              </a:ext>
            </a:extLst>
          </p:cNvPr>
          <p:cNvPicPr>
            <a:picLocks noChangeAspect="1"/>
          </p:cNvPicPr>
          <p:nvPr/>
        </p:nvPicPr>
        <p:blipFill>
          <a:blip r:embed="rId2"/>
          <a:stretch>
            <a:fillRect/>
          </a:stretch>
        </p:blipFill>
        <p:spPr>
          <a:xfrm>
            <a:off x="4913966" y="1344400"/>
            <a:ext cx="3886200" cy="3288323"/>
          </a:xfrm>
          <a:prstGeom prst="rect">
            <a:avLst/>
          </a:prstGeom>
        </p:spPr>
      </p:pic>
      <p:sp>
        <p:nvSpPr>
          <p:cNvPr id="6" name="Oval 5">
            <a:extLst>
              <a:ext uri="{FF2B5EF4-FFF2-40B4-BE49-F238E27FC236}">
                <a16:creationId xmlns:a16="http://schemas.microsoft.com/office/drawing/2014/main" id="{94B84DA8-0F3C-30FD-634D-0C96EF12FAF7}"/>
              </a:ext>
            </a:extLst>
          </p:cNvPr>
          <p:cNvSpPr/>
          <p:nvPr/>
        </p:nvSpPr>
        <p:spPr>
          <a:xfrm>
            <a:off x="4913966" y="3911600"/>
            <a:ext cx="762934" cy="184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28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A0D9-8DC4-1A69-4E20-E59B9AF08B20}"/>
              </a:ext>
            </a:extLst>
          </p:cNvPr>
          <p:cNvSpPr>
            <a:spLocks noGrp="1"/>
          </p:cNvSpPr>
          <p:nvPr>
            <p:ph type="title"/>
          </p:nvPr>
        </p:nvSpPr>
        <p:spPr/>
        <p:txBody>
          <a:bodyPr>
            <a:normAutofit fontScale="90000"/>
          </a:bodyPr>
          <a:lstStyle/>
          <a:p>
            <a:r>
              <a:rPr lang="en-US" dirty="0"/>
              <a:t>Randomness in Model Fit </a:t>
            </a:r>
          </a:p>
        </p:txBody>
      </p:sp>
      <p:sp>
        <p:nvSpPr>
          <p:cNvPr id="4" name="Text Placeholder 3">
            <a:extLst>
              <a:ext uri="{FF2B5EF4-FFF2-40B4-BE49-F238E27FC236}">
                <a16:creationId xmlns:a16="http://schemas.microsoft.com/office/drawing/2014/main" id="{63E5D25E-8407-6503-EC4A-C96B94D3D16D}"/>
              </a:ext>
            </a:extLst>
          </p:cNvPr>
          <p:cNvSpPr>
            <a:spLocks noGrp="1"/>
          </p:cNvSpPr>
          <p:nvPr>
            <p:ph type="body" sz="quarter" idx="10"/>
          </p:nvPr>
        </p:nvSpPr>
        <p:spPr/>
        <p:txBody>
          <a:bodyPr/>
          <a:lstStyle/>
          <a:p>
            <a:r>
              <a:rPr lang="en-US" dirty="0"/>
              <a:t>ISLR Figure 5.2</a:t>
            </a:r>
          </a:p>
        </p:txBody>
      </p:sp>
      <p:pic>
        <p:nvPicPr>
          <p:cNvPr id="5" name="Picture 4">
            <a:extLst>
              <a:ext uri="{FF2B5EF4-FFF2-40B4-BE49-F238E27FC236}">
                <a16:creationId xmlns:a16="http://schemas.microsoft.com/office/drawing/2014/main" id="{3EE0D84A-3663-C942-7651-AA2E69641CD3}"/>
              </a:ext>
            </a:extLst>
          </p:cNvPr>
          <p:cNvPicPr>
            <a:picLocks noChangeAspect="1"/>
          </p:cNvPicPr>
          <p:nvPr/>
        </p:nvPicPr>
        <p:blipFill>
          <a:blip r:embed="rId2"/>
          <a:stretch>
            <a:fillRect/>
          </a:stretch>
        </p:blipFill>
        <p:spPr>
          <a:xfrm>
            <a:off x="1626717" y="1591226"/>
            <a:ext cx="5890566" cy="2691323"/>
          </a:xfrm>
          <a:prstGeom prst="rect">
            <a:avLst/>
          </a:prstGeom>
        </p:spPr>
      </p:pic>
    </p:spTree>
    <p:extLst>
      <p:ext uri="{BB962C8B-B14F-4D97-AF65-F5344CB8AC3E}">
        <p14:creationId xmlns:p14="http://schemas.microsoft.com/office/powerpoint/2010/main" val="210811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FB30-A4ED-8673-8A46-395D5FCE0D75}"/>
              </a:ext>
            </a:extLst>
          </p:cNvPr>
          <p:cNvSpPr>
            <a:spLocks noGrp="1"/>
          </p:cNvSpPr>
          <p:nvPr>
            <p:ph type="title"/>
          </p:nvPr>
        </p:nvSpPr>
        <p:spPr/>
        <p:txBody>
          <a:bodyPr>
            <a:normAutofit fontScale="90000"/>
          </a:bodyPr>
          <a:lstStyle/>
          <a:p>
            <a:r>
              <a:rPr lang="en-US" dirty="0"/>
              <a:t>Leave-One-Out Cross Validation (LOOCV)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68DF82-6517-53AC-66A6-E15A7E0F41EA}"/>
                  </a:ext>
                </a:extLst>
              </p:cNvPr>
              <p:cNvSpPr>
                <a:spLocks noGrp="1"/>
              </p:cNvSpPr>
              <p:nvPr>
                <p:ph idx="1"/>
              </p:nvPr>
            </p:nvSpPr>
            <p:spPr/>
            <p:txBody>
              <a:bodyPr/>
              <a:lstStyle/>
              <a:p>
                <a:r>
                  <a:rPr lang="en-US" dirty="0"/>
                  <a:t>A single observation is held out and the model is trained with the remaining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a:t> observations</a:t>
                </a:r>
              </a:p>
              <a:p>
                <a:r>
                  <a:rPr lang="en-US" dirty="0"/>
                  <a:t>The squared error is calculated for the held out observation</a:t>
                </a:r>
              </a:p>
              <a:p>
                <a:r>
                  <a:rPr lang="en-US" dirty="0"/>
                  <a:t>This process is repeated </a:t>
                </a:r>
                <a14:m>
                  <m:oMath xmlns:m="http://schemas.openxmlformats.org/officeDocument/2006/math">
                    <m:r>
                      <a:rPr lang="en-US" b="0" i="1" smtClean="0">
                        <a:latin typeface="Cambria Math" panose="02040503050406030204" pitchFamily="18" charset="0"/>
                      </a:rPr>
                      <m:t>𝑛</m:t>
                    </m:r>
                  </m:oMath>
                </a14:m>
                <a:r>
                  <a:rPr lang="en-US" dirty="0"/>
                  <a:t> times for each datapoint</a:t>
                </a:r>
              </a:p>
              <a:p>
                <a:r>
                  <a:rPr lang="en-US" dirty="0"/>
                  <a:t>The test MSE is then calculated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𝐶𝑉</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𝑖</m:t>
                            </m:r>
                          </m:sub>
                        </m:sSub>
                      </m:e>
                    </m:nary>
                  </m:oMath>
                </a14:m>
                <a:endParaRPr lang="en-US" dirty="0"/>
              </a:p>
            </p:txBody>
          </p:sp>
        </mc:Choice>
        <mc:Fallback xmlns="">
          <p:sp>
            <p:nvSpPr>
              <p:cNvPr id="3" name="Content Placeholder 2">
                <a:extLst>
                  <a:ext uri="{FF2B5EF4-FFF2-40B4-BE49-F238E27FC236}">
                    <a16:creationId xmlns:a16="http://schemas.microsoft.com/office/drawing/2014/main" id="{5A68DF82-6517-53AC-66A6-E15A7E0F41EA}"/>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CDFEEDC8-5EEB-B978-B0C0-301556A325DB}"/>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36033220-31D8-128D-5162-774AB5D42E60}"/>
              </a:ext>
            </a:extLst>
          </p:cNvPr>
          <p:cNvPicPr>
            <a:picLocks noChangeAspect="1"/>
          </p:cNvPicPr>
          <p:nvPr/>
        </p:nvPicPr>
        <p:blipFill>
          <a:blip r:embed="rId3"/>
          <a:stretch>
            <a:fillRect/>
          </a:stretch>
        </p:blipFill>
        <p:spPr>
          <a:xfrm>
            <a:off x="3249258" y="3379762"/>
            <a:ext cx="2967346" cy="1575414"/>
          </a:xfrm>
          <a:prstGeom prst="rect">
            <a:avLst/>
          </a:prstGeom>
        </p:spPr>
      </p:pic>
    </p:spTree>
    <p:extLst>
      <p:ext uri="{BB962C8B-B14F-4D97-AF65-F5344CB8AC3E}">
        <p14:creationId xmlns:p14="http://schemas.microsoft.com/office/powerpoint/2010/main" val="388367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F223-0D35-F52B-A4C6-A7A134AB780B}"/>
              </a:ext>
            </a:extLst>
          </p:cNvPr>
          <p:cNvSpPr>
            <a:spLocks noGrp="1"/>
          </p:cNvSpPr>
          <p:nvPr>
            <p:ph type="title"/>
          </p:nvPr>
        </p:nvSpPr>
        <p:spPr/>
        <p:txBody>
          <a:bodyPr>
            <a:normAutofit fontScale="90000"/>
          </a:bodyPr>
          <a:lstStyle/>
          <a:p>
            <a:r>
              <a:rPr lang="en-US" dirty="0"/>
              <a:t>k-Fold 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A0006-4EF4-7EEC-2980-A5DE0ACD93AE}"/>
                  </a:ext>
                </a:extLst>
              </p:cNvPr>
              <p:cNvSpPr>
                <a:spLocks noGrp="1"/>
              </p:cNvSpPr>
              <p:nvPr>
                <p:ph idx="1"/>
              </p:nvPr>
            </p:nvSpPr>
            <p:spPr/>
            <p:txBody>
              <a:bodyPr/>
              <a:lstStyle/>
              <a:p>
                <a:r>
                  <a:rPr lang="en-US" dirty="0"/>
                  <a:t>Downside of LOOCV is it requires fitting </a:t>
                </a:r>
                <a14:m>
                  <m:oMath xmlns:m="http://schemas.openxmlformats.org/officeDocument/2006/math">
                    <m:r>
                      <a:rPr lang="en-US" b="0" i="1" smtClean="0">
                        <a:latin typeface="Cambria Math" panose="02040503050406030204" pitchFamily="18" charset="0"/>
                      </a:rPr>
                      <m:t>𝑛</m:t>
                    </m:r>
                  </m:oMath>
                </a14:m>
                <a:r>
                  <a:rPr lang="en-US" dirty="0"/>
                  <a:t> different models which can be prohibitively time consuming</a:t>
                </a:r>
              </a:p>
              <a:p>
                <a:r>
                  <a:rPr lang="en-US" dirty="0"/>
                  <a:t>A widely-used alternative is k-Fold Cross-Validation:</a:t>
                </a:r>
              </a:p>
              <a:p>
                <a:pPr lvl="1"/>
                <a:r>
                  <a:rPr lang="en-US" dirty="0"/>
                  <a:t>Randomly divide data into </a:t>
                </a:r>
                <a14:m>
                  <m:oMath xmlns:m="http://schemas.openxmlformats.org/officeDocument/2006/math">
                    <m:r>
                      <a:rPr lang="en-US" b="0" i="1" smtClean="0">
                        <a:latin typeface="Cambria Math" panose="02040503050406030204" pitchFamily="18" charset="0"/>
                      </a:rPr>
                      <m:t>𝐾</m:t>
                    </m:r>
                  </m:oMath>
                </a14:m>
                <a:r>
                  <a:rPr lang="en-US" dirty="0"/>
                  <a:t> equal-sized parts.</a:t>
                </a:r>
              </a:p>
              <a:p>
                <a:pPr lvl="1"/>
                <a:r>
                  <a:rPr lang="en-US" dirty="0"/>
                  <a:t>For each value of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=1,2,…</m:t>
                    </m:r>
                    <m:r>
                      <a:rPr lang="en-US" b="0" i="1" smtClean="0">
                        <a:latin typeface="Cambria Math" panose="02040503050406030204" pitchFamily="18" charset="0"/>
                      </a:rPr>
                      <m:t>𝐾</m:t>
                    </m:r>
                  </m:oMath>
                </a14:m>
                <a:r>
                  <a:rPr lang="en-US" dirty="0"/>
                  <a:t>, leave out part </a:t>
                </a:r>
                <a14:m>
                  <m:oMath xmlns:m="http://schemas.openxmlformats.org/officeDocument/2006/math">
                    <m:r>
                      <a:rPr lang="en-US" b="0" i="1" smtClean="0">
                        <a:latin typeface="Cambria Math" panose="02040503050406030204" pitchFamily="18" charset="0"/>
                      </a:rPr>
                      <m:t>𝑘</m:t>
                    </m:r>
                  </m:oMath>
                </a14:m>
                <a:r>
                  <a:rPr lang="en-US" dirty="0"/>
                  <a:t>, fit the model to the other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 parts (combined)</a:t>
                </a:r>
              </a:p>
              <a:p>
                <a:pPr lvl="2"/>
                <a:r>
                  <a:rPr lang="en-US" dirty="0"/>
                  <a:t>Obtain predictions for the left-out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𝑡h</m:t>
                        </m:r>
                      </m:sup>
                    </m:sSup>
                  </m:oMath>
                </a14:m>
                <a:r>
                  <a:rPr lang="en-US" dirty="0"/>
                  <a:t> part and perform assessments</a:t>
                </a:r>
              </a:p>
              <a:p>
                <a:pPr lvl="1"/>
                <a:r>
                  <a:rPr lang="en-US" dirty="0"/>
                  <a:t>Combine the K different assessments</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9D4A0006-4EF4-7EEC-2980-A5DE0ACD93AE}"/>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B02BF2C5-3786-67AF-42EE-B1E881A0CB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7021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71B1-56BD-4F86-AD53-64182CCB8A5D}"/>
              </a:ext>
            </a:extLst>
          </p:cNvPr>
          <p:cNvSpPr>
            <a:spLocks noGrp="1"/>
          </p:cNvSpPr>
          <p:nvPr>
            <p:ph type="title"/>
          </p:nvPr>
        </p:nvSpPr>
        <p:spPr/>
        <p:txBody>
          <a:bodyPr>
            <a:normAutofit fontScale="90000"/>
          </a:bodyPr>
          <a:lstStyle/>
          <a:p>
            <a:r>
              <a:rPr lang="en-US" dirty="0"/>
              <a:t>K-Fold Cross-Validation</a:t>
            </a:r>
          </a:p>
        </p:txBody>
      </p:sp>
      <p:sp>
        <p:nvSpPr>
          <p:cNvPr id="4" name="Text Placeholder 3">
            <a:extLst>
              <a:ext uri="{FF2B5EF4-FFF2-40B4-BE49-F238E27FC236}">
                <a16:creationId xmlns:a16="http://schemas.microsoft.com/office/drawing/2014/main" id="{F6AEE613-D812-4F02-B83F-67B023754B16}"/>
              </a:ext>
            </a:extLst>
          </p:cNvPr>
          <p:cNvSpPr>
            <a:spLocks noGrp="1"/>
          </p:cNvSpPr>
          <p:nvPr>
            <p:ph type="body" sz="quarter" idx="10"/>
          </p:nvPr>
        </p:nvSpPr>
        <p:spPr/>
        <p:txBody>
          <a:bodyPr/>
          <a:lstStyle/>
          <a:p>
            <a:r>
              <a:rPr lang="en-US" dirty="0"/>
              <a:t>Example</a:t>
            </a:r>
          </a:p>
        </p:txBody>
      </p:sp>
      <p:pic>
        <p:nvPicPr>
          <p:cNvPr id="9" name="Picture 8">
            <a:extLst>
              <a:ext uri="{FF2B5EF4-FFF2-40B4-BE49-F238E27FC236}">
                <a16:creationId xmlns:a16="http://schemas.microsoft.com/office/drawing/2014/main" id="{3062C465-6BE1-4F56-8FD2-7402B080033D}"/>
              </a:ext>
            </a:extLst>
          </p:cNvPr>
          <p:cNvPicPr>
            <a:picLocks noChangeAspect="1"/>
          </p:cNvPicPr>
          <p:nvPr/>
        </p:nvPicPr>
        <p:blipFill>
          <a:blip r:embed="rId2"/>
          <a:stretch>
            <a:fillRect/>
          </a:stretch>
        </p:blipFill>
        <p:spPr>
          <a:xfrm>
            <a:off x="1900237" y="1668462"/>
            <a:ext cx="5343525" cy="2543175"/>
          </a:xfrm>
          <a:prstGeom prst="rect">
            <a:avLst/>
          </a:prstGeom>
        </p:spPr>
      </p:pic>
    </p:spTree>
    <p:extLst>
      <p:ext uri="{BB962C8B-B14F-4D97-AF65-F5344CB8AC3E}">
        <p14:creationId xmlns:p14="http://schemas.microsoft.com/office/powerpoint/2010/main" val="328163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611C-4BF5-4937-8CC8-4A5283CE382B}"/>
              </a:ext>
            </a:extLst>
          </p:cNvPr>
          <p:cNvSpPr>
            <a:spLocks noGrp="1"/>
          </p:cNvSpPr>
          <p:nvPr>
            <p:ph type="title"/>
          </p:nvPr>
        </p:nvSpPr>
        <p:spPr>
          <a:xfrm>
            <a:off x="628650" y="44450"/>
            <a:ext cx="7886700" cy="457200"/>
          </a:xfrm>
        </p:spPr>
        <p:txBody>
          <a:bodyPr>
            <a:normAutofit fontScale="90000"/>
          </a:bodyPr>
          <a:lstStyle/>
          <a:p>
            <a:r>
              <a:rPr lang="en-US" dirty="0"/>
              <a:t>K-Fold Cross 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ADDB69-A69A-4CD3-9C9F-1ECF0F124C16}"/>
                  </a:ext>
                </a:extLst>
              </p:cNvPr>
              <p:cNvSpPr>
                <a:spLocks noGrp="1"/>
              </p:cNvSpPr>
              <p:nvPr>
                <p:ph idx="1"/>
              </p:nvPr>
            </p:nvSpPr>
            <p:spPr>
              <a:xfrm>
                <a:off x="628650" y="884238"/>
                <a:ext cx="8197850" cy="4081462"/>
              </a:xfrm>
            </p:spPr>
            <p:txBody>
              <a:bodyPr/>
              <a:lstStyle/>
              <a:p>
                <a:r>
                  <a:rPr lang="en-US" dirty="0"/>
                  <a:t>Let the K parts be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𝐾</m:t>
                        </m:r>
                      </m:sub>
                    </m:sSub>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oMath>
                </a14:m>
                <a:r>
                  <a:rPr lang="en-US" dirty="0"/>
                  <a:t> denotes the indices of the observations in part </a:t>
                </a:r>
                <a14:m>
                  <m:oMath xmlns:m="http://schemas.openxmlformats.org/officeDocument/2006/math">
                    <m:r>
                      <a:rPr lang="en-US" b="0" i="1" smtClean="0">
                        <a:latin typeface="Cambria Math" panose="02040503050406030204" pitchFamily="18" charset="0"/>
                      </a:rPr>
                      <m:t>𝑘</m:t>
                    </m:r>
                  </m:oMath>
                </a14:m>
                <a:r>
                  <a:rPr lang="en-US" dirty="0"/>
                  <a:t>.  </a:t>
                </a:r>
              </a:p>
              <a:p>
                <a:pPr lvl="1"/>
                <a:r>
                  <a:rPr lang="en-US" dirty="0"/>
                  <a:t>There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oMath>
                </a14:m>
                <a:r>
                  <a:rPr lang="en-US" dirty="0"/>
                  <a:t> observations in part </a:t>
                </a:r>
                <a14:m>
                  <m:oMath xmlns:m="http://schemas.openxmlformats.org/officeDocument/2006/math">
                    <m:r>
                      <a:rPr lang="en-US" b="0" i="1" smtClean="0">
                        <a:latin typeface="Cambria Math" panose="02040503050406030204" pitchFamily="18" charset="0"/>
                      </a:rPr>
                      <m:t>𝑘</m:t>
                    </m:r>
                  </m:oMath>
                </a14:m>
                <a:endParaRPr lang="en-US" dirty="0"/>
              </a:p>
              <a:p>
                <a:pPr lvl="1"/>
                <a:r>
                  <a:rPr lang="en-US" dirty="0"/>
                  <a:t>If </a:t>
                </a:r>
                <a14:m>
                  <m:oMath xmlns:m="http://schemas.openxmlformats.org/officeDocument/2006/math">
                    <m:r>
                      <a:rPr lang="en-US" b="0" i="1" smtClean="0">
                        <a:latin typeface="Cambria Math" panose="02040503050406030204" pitchFamily="18" charset="0"/>
                      </a:rPr>
                      <m:t>𝑁</m:t>
                    </m:r>
                  </m:oMath>
                </a14:m>
                <a:r>
                  <a:rPr lang="en-US" dirty="0"/>
                  <a:t> is a multiple of </a:t>
                </a:r>
                <a14:m>
                  <m:oMath xmlns:m="http://schemas.openxmlformats.org/officeDocument/2006/math">
                    <m:r>
                      <a:rPr lang="en-US" b="0" i="1" smtClean="0">
                        <a:latin typeface="Cambria Math" panose="02040503050406030204" pitchFamily="18" charset="0"/>
                      </a:rPr>
                      <m:t>𝐾</m:t>
                    </m:r>
                  </m:oMath>
                </a14:m>
                <a:r>
                  <a:rPr lang="en-US" dirty="0"/>
                  <a:t>, then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a:t>
                </a:r>
              </a:p>
              <a:p>
                <a:r>
                  <a:rPr lang="en-US" dirty="0"/>
                  <a:t>We estimate the test MSE using the K-Fold Cross Validation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𝐶𝑉</m:t>
                        </m:r>
                      </m:e>
                      <m: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ub>
                    </m:sSub>
                    <m:r>
                      <a:rPr lang="en-US" b="0" i="1" smtClean="0">
                        <a:latin typeface="Cambria Math" panose="02040503050406030204" pitchFamily="18" charset="0"/>
                      </a:rPr>
                      <m:t> </m:t>
                    </m:r>
                  </m:oMath>
                </a14:m>
                <a:r>
                  <a:rPr lang="en-US" dirty="0"/>
                  <a:t>as follows:</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𝐶𝑉</m:t>
                          </m:r>
                        </m:e>
                        <m: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𝑘</m:t>
                              </m:r>
                            </m:sub>
                          </m:sSub>
                        </m:e>
                      </m:nary>
                    </m:oMath>
                  </m:oMathPara>
                </a14:m>
                <a:endParaRPr lang="en-US" dirty="0"/>
              </a:p>
              <a:p>
                <a:pPr marL="0" indent="0" algn="ctr">
                  <a:buNone/>
                </a:pPr>
                <a:endParaRPr lang="en-US" dirty="0"/>
              </a:p>
              <a:p>
                <a:pPr marL="182880" lvl="1"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e>
                    </m:nary>
                  </m:oMath>
                </a14:m>
                <a:r>
                  <a:rPr lang="en-US" dirty="0"/>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the fit for observation </a:t>
                </a:r>
                <a14:m>
                  <m:oMath xmlns:m="http://schemas.openxmlformats.org/officeDocument/2006/math">
                    <m:r>
                      <a:rPr lang="en-US" b="0" i="1" smtClean="0">
                        <a:latin typeface="Cambria Math" panose="02040503050406030204" pitchFamily="18" charset="0"/>
                      </a:rPr>
                      <m:t>𝑖</m:t>
                    </m:r>
                  </m:oMath>
                </a14:m>
                <a:r>
                  <a:rPr lang="en-US" dirty="0"/>
                  <a:t> obtained from the data with part </a:t>
                </a:r>
                <a14:m>
                  <m:oMath xmlns:m="http://schemas.openxmlformats.org/officeDocument/2006/math">
                    <m:r>
                      <a:rPr lang="en-US" b="0" i="1" smtClean="0">
                        <a:latin typeface="Cambria Math" panose="02040503050406030204" pitchFamily="18" charset="0"/>
                      </a:rPr>
                      <m:t>𝑘</m:t>
                    </m:r>
                  </m:oMath>
                </a14:m>
                <a:r>
                  <a:rPr lang="en-US" dirty="0"/>
                  <a:t> removed</a:t>
                </a:r>
              </a:p>
            </p:txBody>
          </p:sp>
        </mc:Choice>
        <mc:Fallback xmlns="">
          <p:sp>
            <p:nvSpPr>
              <p:cNvPr id="3" name="Content Placeholder 2">
                <a:extLst>
                  <a:ext uri="{FF2B5EF4-FFF2-40B4-BE49-F238E27FC236}">
                    <a16:creationId xmlns:a16="http://schemas.microsoft.com/office/drawing/2014/main" id="{29ADDB69-A69A-4CD3-9C9F-1ECF0F124C16}"/>
                  </a:ext>
                </a:extLst>
              </p:cNvPr>
              <p:cNvSpPr>
                <a:spLocks noGrp="1" noRot="1" noChangeAspect="1" noMove="1" noResize="1" noEditPoints="1" noAdjustHandles="1" noChangeArrowheads="1" noChangeShapeType="1" noTextEdit="1"/>
              </p:cNvSpPr>
              <p:nvPr>
                <p:ph idx="1"/>
              </p:nvPr>
            </p:nvSpPr>
            <p:spPr>
              <a:xfrm>
                <a:off x="628650" y="884238"/>
                <a:ext cx="8197850" cy="4081462"/>
              </a:xfrm>
              <a:blipFill>
                <a:blip r:embed="rId2"/>
                <a:stretch>
                  <a:fillRect l="-743" t="-2090" r="-74" b="-83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82D747F-895B-4831-B662-98C91CCC388D}"/>
              </a:ext>
            </a:extLst>
          </p:cNvPr>
          <p:cNvSpPr>
            <a:spLocks noGrp="1"/>
          </p:cNvSpPr>
          <p:nvPr>
            <p:ph type="body" sz="quarter" idx="10"/>
          </p:nvPr>
        </p:nvSpPr>
        <p:spPr>
          <a:xfrm>
            <a:off x="628650" y="490538"/>
            <a:ext cx="7886700" cy="457200"/>
          </a:xfrm>
        </p:spPr>
        <p:txBody>
          <a:bodyPr/>
          <a:lstStyle/>
          <a:p>
            <a:r>
              <a:rPr lang="en-US" dirty="0"/>
              <a:t>Mathematical Definition</a:t>
            </a:r>
          </a:p>
        </p:txBody>
      </p:sp>
    </p:spTree>
    <p:extLst>
      <p:ext uri="{BB962C8B-B14F-4D97-AF65-F5344CB8AC3E}">
        <p14:creationId xmlns:p14="http://schemas.microsoft.com/office/powerpoint/2010/main" val="332536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9BF0-0A3B-4CDB-A12E-DECA1383B356}"/>
              </a:ext>
            </a:extLst>
          </p:cNvPr>
          <p:cNvSpPr>
            <a:spLocks noGrp="1"/>
          </p:cNvSpPr>
          <p:nvPr>
            <p:ph type="title"/>
          </p:nvPr>
        </p:nvSpPr>
        <p:spPr/>
        <p:txBody>
          <a:bodyPr>
            <a:normAutofit fontScale="90000"/>
          </a:bodyPr>
          <a:lstStyle/>
          <a:p>
            <a:r>
              <a:rPr lang="en-US" dirty="0"/>
              <a:t>Leave-One Out Cross-Validation (LOOCV)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2B23AF-AE95-4198-AD7E-E8ED9AF15B01}"/>
                  </a:ext>
                </a:extLst>
              </p:cNvPr>
              <p:cNvSpPr>
                <a:spLocks noGrp="1"/>
              </p:cNvSpPr>
              <p:nvPr>
                <p:ph idx="1"/>
              </p:nvPr>
            </p:nvSpPr>
            <p:spPr>
              <a:xfrm>
                <a:off x="628650" y="988219"/>
                <a:ext cx="7886700" cy="859631"/>
              </a:xfrm>
            </p:spPr>
            <p:txBody>
              <a:bodyPr/>
              <a:lstStyle/>
              <a:p>
                <a:r>
                  <a:rPr lang="en-US" dirty="0"/>
                  <a:t>Special case of K-Fold validation when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(and, thus, each partition has size 1) is referred to as Leave-One Out Cross-Validation (LOOCV) </a:t>
                </a:r>
              </a:p>
            </p:txBody>
          </p:sp>
        </mc:Choice>
        <mc:Fallback xmlns="">
          <p:sp>
            <p:nvSpPr>
              <p:cNvPr id="3" name="Content Placeholder 2">
                <a:extLst>
                  <a:ext uri="{FF2B5EF4-FFF2-40B4-BE49-F238E27FC236}">
                    <a16:creationId xmlns:a16="http://schemas.microsoft.com/office/drawing/2014/main" id="{F82B23AF-AE95-4198-AD7E-E8ED9AF15B01}"/>
                  </a:ext>
                </a:extLst>
              </p:cNvPr>
              <p:cNvSpPr>
                <a:spLocks noGrp="1" noRot="1" noChangeAspect="1" noMove="1" noResize="1" noEditPoints="1" noAdjustHandles="1" noChangeArrowheads="1" noChangeShapeType="1" noTextEdit="1"/>
              </p:cNvSpPr>
              <p:nvPr>
                <p:ph idx="1"/>
              </p:nvPr>
            </p:nvSpPr>
            <p:spPr>
              <a:xfrm>
                <a:off x="628650" y="988219"/>
                <a:ext cx="7886700" cy="859631"/>
              </a:xfrm>
              <a:blipFill>
                <a:blip r:embed="rId2"/>
                <a:stretch>
                  <a:fillRect l="-773" t="-9929" r="-162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65BBBE6-229B-4A7D-8432-18B9865F7F2A}"/>
              </a:ext>
            </a:extLst>
          </p:cNvPr>
          <p:cNvPicPr>
            <a:picLocks noChangeAspect="1"/>
          </p:cNvPicPr>
          <p:nvPr/>
        </p:nvPicPr>
        <p:blipFill>
          <a:blip r:embed="rId3"/>
          <a:stretch>
            <a:fillRect/>
          </a:stretch>
        </p:blipFill>
        <p:spPr>
          <a:xfrm>
            <a:off x="882650" y="1847850"/>
            <a:ext cx="5632450" cy="2518895"/>
          </a:xfrm>
          <a:prstGeom prst="rect">
            <a:avLst/>
          </a:prstGeom>
        </p:spPr>
      </p:pic>
      <p:sp>
        <p:nvSpPr>
          <p:cNvPr id="4" name="TextBox 3">
            <a:extLst>
              <a:ext uri="{FF2B5EF4-FFF2-40B4-BE49-F238E27FC236}">
                <a16:creationId xmlns:a16="http://schemas.microsoft.com/office/drawing/2014/main" id="{F00E65FB-2059-EEB8-1874-CB3217496A2E}"/>
              </a:ext>
            </a:extLst>
          </p:cNvPr>
          <p:cNvSpPr txBox="1"/>
          <p:nvPr/>
        </p:nvSpPr>
        <p:spPr>
          <a:xfrm>
            <a:off x="6889750" y="1847850"/>
            <a:ext cx="1943100" cy="1077218"/>
          </a:xfrm>
          <a:prstGeom prst="rect">
            <a:avLst/>
          </a:prstGeom>
          <a:noFill/>
        </p:spPr>
        <p:txBody>
          <a:bodyPr wrap="square" rtlCol="0">
            <a:spAutoFit/>
          </a:bodyPr>
          <a:lstStyle/>
          <a:p>
            <a:pPr algn="l"/>
            <a:r>
              <a:rPr lang="en-US" sz="1600" dirty="0">
                <a:solidFill>
                  <a:schemeClr val="bg1"/>
                </a:solidFill>
                <a:latin typeface="+mj-lt"/>
              </a:rPr>
              <a:t>k-Fold cross-validation with k = 10 has not much more variance than LOOCV</a:t>
            </a:r>
            <a:endParaRPr lang="en-US" sz="1400" dirty="0">
              <a:solidFill>
                <a:schemeClr val="bg1"/>
              </a:solidFill>
              <a:latin typeface="+mj-lt"/>
            </a:endParaRPr>
          </a:p>
        </p:txBody>
      </p:sp>
    </p:spTree>
    <p:extLst>
      <p:ext uri="{BB962C8B-B14F-4D97-AF65-F5344CB8AC3E}">
        <p14:creationId xmlns:p14="http://schemas.microsoft.com/office/powerpoint/2010/main" val="239929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0ABB-57D5-4E2F-A77F-ECF2C5180E91}"/>
              </a:ext>
            </a:extLst>
          </p:cNvPr>
          <p:cNvSpPr>
            <a:spLocks noGrp="1"/>
          </p:cNvSpPr>
          <p:nvPr>
            <p:ph type="title"/>
          </p:nvPr>
        </p:nvSpPr>
        <p:spPr/>
        <p:txBody>
          <a:bodyPr>
            <a:normAutofit fontScale="90000"/>
          </a:bodyPr>
          <a:lstStyle/>
          <a:p>
            <a:r>
              <a:rPr lang="en-US" dirty="0"/>
              <a:t>Bias-Variance Trade-Off for k-Fold Cross-Validation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1A0E9A-C05A-4D17-9717-E9E7FB595C8D}"/>
                  </a:ext>
                </a:extLst>
              </p:cNvPr>
              <p:cNvSpPr>
                <a:spLocks noGrp="1"/>
              </p:cNvSpPr>
              <p:nvPr>
                <p:ph idx="1"/>
              </p:nvPr>
            </p:nvSpPr>
            <p:spPr>
              <a:xfrm>
                <a:off x="628650" y="939998"/>
                <a:ext cx="7886700" cy="3568502"/>
              </a:xfrm>
            </p:spPr>
            <p:txBody>
              <a:bodyPr>
                <a:normAutofit/>
              </a:bodyPr>
              <a:lstStyle/>
              <a:p>
                <a:r>
                  <a:rPr lang="en-US" dirty="0"/>
                  <a:t>As previously discussed, k-fold CV with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&lt;</m:t>
                    </m:r>
                    <m:r>
                      <a:rPr lang="en-US" b="0" i="1" smtClean="0">
                        <a:latin typeface="Cambria Math" panose="02040503050406030204" pitchFamily="18" charset="0"/>
                      </a:rPr>
                      <m:t>𝑛</m:t>
                    </m:r>
                  </m:oMath>
                </a14:m>
                <a:r>
                  <a:rPr lang="en-US" dirty="0"/>
                  <a:t> can lead to overestimates (bias) of the test error rate since we are not using all of the data to train the model. </a:t>
                </a:r>
              </a:p>
              <a:p>
                <a:pPr lvl="1"/>
                <a:r>
                  <a:rPr lang="en-US" dirty="0"/>
                  <a:t>k-Fold CV uses more of the data than a simple training/test partition but still has leads to increased bias (due to using less data for training)</a:t>
                </a:r>
              </a:p>
              <a:p>
                <a:pPr lvl="1"/>
                <a:r>
                  <a:rPr lang="en-US" dirty="0"/>
                  <a:t>This bias is minimized when K=n (LOOCV) but this estimate has high variance when considered against the entire population (because all of the training samples are very similar)</a:t>
                </a:r>
              </a:p>
              <a:p>
                <a:pPr lvl="1"/>
                <a:endParaRPr lang="en-US" dirty="0"/>
              </a:p>
              <a:p>
                <a:pPr marL="182880" lvl="1" indent="0">
                  <a:buNone/>
                </a:pPr>
                <a:endParaRPr lang="en-US" dirty="0"/>
              </a:p>
              <a:p>
                <a:r>
                  <a:rPr lang="en-US" dirty="0"/>
                  <a:t>K = 5 or 10 provides a good compromise for this bias-variance tradeoff</a:t>
                </a:r>
              </a:p>
            </p:txBody>
          </p:sp>
        </mc:Choice>
        <mc:Fallback>
          <p:sp>
            <p:nvSpPr>
              <p:cNvPr id="3" name="Content Placeholder 2">
                <a:extLst>
                  <a:ext uri="{FF2B5EF4-FFF2-40B4-BE49-F238E27FC236}">
                    <a16:creationId xmlns:a16="http://schemas.microsoft.com/office/drawing/2014/main" id="{0D1A0E9A-C05A-4D17-9717-E9E7FB595C8D}"/>
                  </a:ext>
                </a:extLst>
              </p:cNvPr>
              <p:cNvSpPr>
                <a:spLocks noGrp="1" noRot="1" noChangeAspect="1" noMove="1" noResize="1" noEditPoints="1" noAdjustHandles="1" noChangeArrowheads="1" noChangeShapeType="1" noTextEdit="1"/>
              </p:cNvSpPr>
              <p:nvPr>
                <p:ph idx="1"/>
              </p:nvPr>
            </p:nvSpPr>
            <p:spPr>
              <a:xfrm>
                <a:off x="628650" y="939998"/>
                <a:ext cx="7886700" cy="3568502"/>
              </a:xfrm>
              <a:blipFill>
                <a:blip r:embed="rId2"/>
                <a:stretch>
                  <a:fillRect l="-773" t="-2389" r="-618"/>
                </a:stretch>
              </a:blipFill>
            </p:spPr>
            <p:txBody>
              <a:bodyPr/>
              <a:lstStyle/>
              <a:p>
                <a:r>
                  <a:rPr lang="en-US">
                    <a:noFill/>
                  </a:rPr>
                  <a:t> </a:t>
                </a:r>
              </a:p>
            </p:txBody>
          </p:sp>
        </mc:Fallback>
      </mc:AlternateContent>
    </p:spTree>
    <p:extLst>
      <p:ext uri="{BB962C8B-B14F-4D97-AF65-F5344CB8AC3E}">
        <p14:creationId xmlns:p14="http://schemas.microsoft.com/office/powerpoint/2010/main" val="22279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A19-7009-4AAB-803B-1C9C9B8CF807}"/>
              </a:ext>
            </a:extLst>
          </p:cNvPr>
          <p:cNvSpPr>
            <a:spLocks noGrp="1"/>
          </p:cNvSpPr>
          <p:nvPr>
            <p:ph type="title"/>
          </p:nvPr>
        </p:nvSpPr>
        <p:spPr/>
        <p:txBody>
          <a:bodyPr>
            <a:normAutofit fontScale="90000"/>
          </a:bodyPr>
          <a:lstStyle/>
          <a:p>
            <a:r>
              <a:rPr lang="en-US" dirty="0"/>
              <a:t>Cross-Validation Usage Pitfalls</a:t>
            </a:r>
          </a:p>
        </p:txBody>
      </p:sp>
      <p:sp>
        <p:nvSpPr>
          <p:cNvPr id="3" name="Content Placeholder 2">
            <a:extLst>
              <a:ext uri="{FF2B5EF4-FFF2-40B4-BE49-F238E27FC236}">
                <a16:creationId xmlns:a16="http://schemas.microsoft.com/office/drawing/2014/main" id="{52B50773-2082-4FA1-8EF5-985BA1C0D9C9}"/>
              </a:ext>
            </a:extLst>
          </p:cNvPr>
          <p:cNvSpPr>
            <a:spLocks noGrp="1"/>
          </p:cNvSpPr>
          <p:nvPr>
            <p:ph idx="1"/>
          </p:nvPr>
        </p:nvSpPr>
        <p:spPr/>
        <p:txBody>
          <a:bodyPr/>
          <a:lstStyle/>
          <a:p>
            <a:pPr marL="0" indent="0">
              <a:buNone/>
            </a:pPr>
            <a:r>
              <a:rPr lang="en-US" dirty="0"/>
              <a:t>Simple regression model with 5000 predictors (p = 5000) and 500 samples (n = 500):</a:t>
            </a:r>
          </a:p>
          <a:p>
            <a:r>
              <a:rPr lang="en-US" dirty="0"/>
              <a:t>Find the 100 predictors having the largest correlation with the class labels (outputs)</a:t>
            </a:r>
          </a:p>
          <a:p>
            <a:r>
              <a:rPr lang="en-US" dirty="0"/>
              <a:t>Develop a regression model using only these 100 predictors</a:t>
            </a:r>
          </a:p>
          <a:p>
            <a:endParaRPr lang="en-US" dirty="0"/>
          </a:p>
          <a:p>
            <a:pPr marL="0" indent="0">
              <a:buNone/>
            </a:pPr>
            <a:r>
              <a:rPr lang="en-US" dirty="0"/>
              <a:t>Can we use cross-validation on this model??</a:t>
            </a:r>
          </a:p>
        </p:txBody>
      </p:sp>
      <p:sp>
        <p:nvSpPr>
          <p:cNvPr id="4" name="Text Placeholder 3">
            <a:extLst>
              <a:ext uri="{FF2B5EF4-FFF2-40B4-BE49-F238E27FC236}">
                <a16:creationId xmlns:a16="http://schemas.microsoft.com/office/drawing/2014/main" id="{ED6F78D7-3E22-406B-AED9-51E29AB33891}"/>
              </a:ext>
            </a:extLst>
          </p:cNvPr>
          <p:cNvSpPr>
            <a:spLocks noGrp="1"/>
          </p:cNvSpPr>
          <p:nvPr>
            <p:ph type="body" sz="quarter" idx="10"/>
          </p:nvPr>
        </p:nvSpPr>
        <p:spPr/>
        <p:txBody>
          <a:bodyPr/>
          <a:lstStyle/>
          <a:p>
            <a:r>
              <a:rPr lang="en-US" b="1" dirty="0"/>
              <a:t>Example Usage</a:t>
            </a:r>
          </a:p>
        </p:txBody>
      </p:sp>
    </p:spTree>
    <p:extLst>
      <p:ext uri="{BB962C8B-B14F-4D97-AF65-F5344CB8AC3E}">
        <p14:creationId xmlns:p14="http://schemas.microsoft.com/office/powerpoint/2010/main" val="377647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A19-7009-4AAB-803B-1C9C9B8CF807}"/>
              </a:ext>
            </a:extLst>
          </p:cNvPr>
          <p:cNvSpPr>
            <a:spLocks noGrp="1"/>
          </p:cNvSpPr>
          <p:nvPr>
            <p:ph type="title"/>
          </p:nvPr>
        </p:nvSpPr>
        <p:spPr/>
        <p:txBody>
          <a:bodyPr>
            <a:normAutofit fontScale="90000"/>
          </a:bodyPr>
          <a:lstStyle/>
          <a:p>
            <a:r>
              <a:rPr lang="en-US" dirty="0"/>
              <a:t>Cross-Validation Usage Pitfalls</a:t>
            </a:r>
          </a:p>
        </p:txBody>
      </p:sp>
      <p:sp>
        <p:nvSpPr>
          <p:cNvPr id="3" name="Content Placeholder 2">
            <a:extLst>
              <a:ext uri="{FF2B5EF4-FFF2-40B4-BE49-F238E27FC236}">
                <a16:creationId xmlns:a16="http://schemas.microsoft.com/office/drawing/2014/main" id="{52B50773-2082-4FA1-8EF5-985BA1C0D9C9}"/>
              </a:ext>
            </a:extLst>
          </p:cNvPr>
          <p:cNvSpPr>
            <a:spLocks noGrp="1"/>
          </p:cNvSpPr>
          <p:nvPr>
            <p:ph idx="1"/>
          </p:nvPr>
        </p:nvSpPr>
        <p:spPr/>
        <p:txBody>
          <a:bodyPr/>
          <a:lstStyle/>
          <a:p>
            <a:r>
              <a:rPr lang="en-US" dirty="0"/>
              <a:t>Usage of CV on this model would ignore the fact that the procedure has already “seen” the values of the response variables in the training data and made use of them</a:t>
            </a:r>
          </a:p>
          <a:p>
            <a:pPr lvl="1"/>
            <a:r>
              <a:rPr lang="en-US" dirty="0"/>
              <a:t>Selecting the 500 predictors to use is a form of training and must be included in the validation process</a:t>
            </a:r>
          </a:p>
          <a:p>
            <a:r>
              <a:rPr lang="en-US" dirty="0"/>
              <a:t>We must apply cross-validation to both steps in this process! </a:t>
            </a:r>
          </a:p>
        </p:txBody>
      </p:sp>
      <p:sp>
        <p:nvSpPr>
          <p:cNvPr id="4" name="Text Placeholder 3">
            <a:extLst>
              <a:ext uri="{FF2B5EF4-FFF2-40B4-BE49-F238E27FC236}">
                <a16:creationId xmlns:a16="http://schemas.microsoft.com/office/drawing/2014/main" id="{ED6F78D7-3E22-406B-AED9-51E29AB33891}"/>
              </a:ext>
            </a:extLst>
          </p:cNvPr>
          <p:cNvSpPr>
            <a:spLocks noGrp="1"/>
          </p:cNvSpPr>
          <p:nvPr>
            <p:ph type="body" sz="quarter" idx="10"/>
          </p:nvPr>
        </p:nvSpPr>
        <p:spPr/>
        <p:txBody>
          <a:bodyPr/>
          <a:lstStyle/>
          <a:p>
            <a:r>
              <a:rPr lang="en-US" dirty="0"/>
              <a:t>Example Usage</a:t>
            </a:r>
          </a:p>
        </p:txBody>
      </p:sp>
    </p:spTree>
    <p:extLst>
      <p:ext uri="{BB962C8B-B14F-4D97-AF65-F5344CB8AC3E}">
        <p14:creationId xmlns:p14="http://schemas.microsoft.com/office/powerpoint/2010/main" val="104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Testing Residuals for Normality</a:t>
            </a:r>
          </a:p>
        </p:txBody>
      </p:sp>
      <p:pic>
        <p:nvPicPr>
          <p:cNvPr id="5" name="Picture 4">
            <a:extLst>
              <a:ext uri="{FF2B5EF4-FFF2-40B4-BE49-F238E27FC236}">
                <a16:creationId xmlns:a16="http://schemas.microsoft.com/office/drawing/2014/main" id="{2AE2103B-849D-E9C1-C1C7-BEEFF9E5B724}"/>
              </a:ext>
            </a:extLst>
          </p:cNvPr>
          <p:cNvPicPr>
            <a:picLocks noChangeAspect="1"/>
          </p:cNvPicPr>
          <p:nvPr/>
        </p:nvPicPr>
        <p:blipFill>
          <a:blip r:embed="rId2"/>
          <a:stretch>
            <a:fillRect/>
          </a:stretch>
        </p:blipFill>
        <p:spPr>
          <a:xfrm>
            <a:off x="2506686" y="1304624"/>
            <a:ext cx="4229614" cy="3403364"/>
          </a:xfrm>
          <a:prstGeom prst="rect">
            <a:avLst/>
          </a:prstGeom>
        </p:spPr>
      </p:pic>
      <p:sp>
        <p:nvSpPr>
          <p:cNvPr id="6" name="TextBox 5">
            <a:extLst>
              <a:ext uri="{FF2B5EF4-FFF2-40B4-BE49-F238E27FC236}">
                <a16:creationId xmlns:a16="http://schemas.microsoft.com/office/drawing/2014/main" id="{6F12C622-590B-A911-153F-20280E987FD2}"/>
              </a:ext>
            </a:extLst>
          </p:cNvPr>
          <p:cNvSpPr txBox="1"/>
          <p:nvPr/>
        </p:nvSpPr>
        <p:spPr>
          <a:xfrm>
            <a:off x="6973122" y="1532771"/>
            <a:ext cx="1776173" cy="830997"/>
          </a:xfrm>
          <a:prstGeom prst="rect">
            <a:avLst/>
          </a:prstGeom>
          <a:noFill/>
        </p:spPr>
        <p:txBody>
          <a:bodyPr wrap="square" rtlCol="0">
            <a:spAutoFit/>
          </a:bodyPr>
          <a:lstStyle/>
          <a:p>
            <a:pPr algn="l"/>
            <a:r>
              <a:rPr lang="en-US" sz="1600" dirty="0">
                <a:solidFill>
                  <a:schemeClr val="bg1"/>
                </a:solidFill>
                <a:latin typeface="+mj-lt"/>
              </a:rPr>
              <a:t>Histogram of residuals is helpful to assess normality</a:t>
            </a:r>
          </a:p>
        </p:txBody>
      </p:sp>
    </p:spTree>
    <p:extLst>
      <p:ext uri="{BB962C8B-B14F-4D97-AF65-F5344CB8AC3E}">
        <p14:creationId xmlns:p14="http://schemas.microsoft.com/office/powerpoint/2010/main" val="113641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8F07-98E1-4114-B62B-D2EDE9AB0F38}"/>
              </a:ext>
            </a:extLst>
          </p:cNvPr>
          <p:cNvSpPr>
            <a:spLocks noGrp="1"/>
          </p:cNvSpPr>
          <p:nvPr>
            <p:ph type="title"/>
          </p:nvPr>
        </p:nvSpPr>
        <p:spPr/>
        <p:txBody>
          <a:bodyPr>
            <a:normAutofit fontScale="90000"/>
          </a:bodyPr>
          <a:lstStyle/>
          <a:p>
            <a:r>
              <a:rPr lang="en-US" dirty="0"/>
              <a:t>Wrong Way</a:t>
            </a:r>
          </a:p>
        </p:txBody>
      </p:sp>
      <p:pic>
        <p:nvPicPr>
          <p:cNvPr id="6" name="Picture 5">
            <a:extLst>
              <a:ext uri="{FF2B5EF4-FFF2-40B4-BE49-F238E27FC236}">
                <a16:creationId xmlns:a16="http://schemas.microsoft.com/office/drawing/2014/main" id="{E4FA4D86-6715-449C-8BB2-3C4B28321050}"/>
              </a:ext>
            </a:extLst>
          </p:cNvPr>
          <p:cNvPicPr>
            <a:picLocks noChangeAspect="1"/>
          </p:cNvPicPr>
          <p:nvPr/>
        </p:nvPicPr>
        <p:blipFill>
          <a:blip r:embed="rId2"/>
          <a:stretch>
            <a:fillRect/>
          </a:stretch>
        </p:blipFill>
        <p:spPr>
          <a:xfrm>
            <a:off x="847492" y="940626"/>
            <a:ext cx="7449015" cy="3876755"/>
          </a:xfrm>
          <a:prstGeom prst="rect">
            <a:avLst/>
          </a:prstGeom>
        </p:spPr>
      </p:pic>
    </p:spTree>
    <p:extLst>
      <p:ext uri="{BB962C8B-B14F-4D97-AF65-F5344CB8AC3E}">
        <p14:creationId xmlns:p14="http://schemas.microsoft.com/office/powerpoint/2010/main" val="41706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8F07-98E1-4114-B62B-D2EDE9AB0F38}"/>
              </a:ext>
            </a:extLst>
          </p:cNvPr>
          <p:cNvSpPr>
            <a:spLocks noGrp="1"/>
          </p:cNvSpPr>
          <p:nvPr>
            <p:ph type="title"/>
          </p:nvPr>
        </p:nvSpPr>
        <p:spPr/>
        <p:txBody>
          <a:bodyPr>
            <a:normAutofit fontScale="90000"/>
          </a:bodyPr>
          <a:lstStyle/>
          <a:p>
            <a:r>
              <a:rPr lang="en-US" dirty="0"/>
              <a:t>Right Way</a:t>
            </a:r>
          </a:p>
        </p:txBody>
      </p:sp>
      <p:pic>
        <p:nvPicPr>
          <p:cNvPr id="4" name="Picture 3">
            <a:extLst>
              <a:ext uri="{FF2B5EF4-FFF2-40B4-BE49-F238E27FC236}">
                <a16:creationId xmlns:a16="http://schemas.microsoft.com/office/drawing/2014/main" id="{93A8396A-CA64-411B-9D04-FCEE855B36CF}"/>
              </a:ext>
            </a:extLst>
          </p:cNvPr>
          <p:cNvPicPr>
            <a:picLocks noChangeAspect="1"/>
          </p:cNvPicPr>
          <p:nvPr/>
        </p:nvPicPr>
        <p:blipFill>
          <a:blip r:embed="rId2"/>
          <a:stretch>
            <a:fillRect/>
          </a:stretch>
        </p:blipFill>
        <p:spPr>
          <a:xfrm>
            <a:off x="780585" y="865715"/>
            <a:ext cx="7582829" cy="3903495"/>
          </a:xfrm>
          <a:prstGeom prst="rect">
            <a:avLst/>
          </a:prstGeom>
        </p:spPr>
      </p:pic>
    </p:spTree>
    <p:extLst>
      <p:ext uri="{BB962C8B-B14F-4D97-AF65-F5344CB8AC3E}">
        <p14:creationId xmlns:p14="http://schemas.microsoft.com/office/powerpoint/2010/main" val="330047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020E-4517-4CB5-8F28-00F758B25617}"/>
              </a:ext>
            </a:extLst>
          </p:cNvPr>
          <p:cNvSpPr>
            <a:spLocks noGrp="1"/>
          </p:cNvSpPr>
          <p:nvPr>
            <p:ph type="title"/>
          </p:nvPr>
        </p:nvSpPr>
        <p:spPr/>
        <p:txBody>
          <a:bodyPr>
            <a:normAutofit fontScale="90000"/>
          </a:bodyPr>
          <a:lstStyle/>
          <a:p>
            <a:r>
              <a:rPr lang="en-US" dirty="0"/>
              <a:t>A Note on Using Both Test/Training Partitions and CV</a:t>
            </a:r>
          </a:p>
        </p:txBody>
      </p:sp>
      <p:sp>
        <p:nvSpPr>
          <p:cNvPr id="4" name="Content Placeholder 3">
            <a:extLst>
              <a:ext uri="{FF2B5EF4-FFF2-40B4-BE49-F238E27FC236}">
                <a16:creationId xmlns:a16="http://schemas.microsoft.com/office/drawing/2014/main" id="{99A916D2-50D9-4D1B-9403-3B3D7C662557}"/>
              </a:ext>
            </a:extLst>
          </p:cNvPr>
          <p:cNvSpPr>
            <a:spLocks noGrp="1"/>
          </p:cNvSpPr>
          <p:nvPr>
            <p:ph idx="1"/>
          </p:nvPr>
        </p:nvSpPr>
        <p:spPr/>
        <p:txBody>
          <a:bodyPr/>
          <a:lstStyle/>
          <a:p>
            <a:r>
              <a:rPr lang="en-US" dirty="0"/>
              <a:t>Although CV techniques can be used as an alternative to a simple test/training partition approach, when used to fit the hyperparameters of a model (in this case, lambda), it is a best practice to use both.</a:t>
            </a:r>
          </a:p>
          <a:p>
            <a:r>
              <a:rPr lang="en-US" dirty="0"/>
              <a:t>Recall that it is frequently useful to partition a dataset into three partitions:</a:t>
            </a:r>
          </a:p>
          <a:p>
            <a:pPr lvl="1"/>
            <a:r>
              <a:rPr lang="en-US" dirty="0"/>
              <a:t>Training partition – used to fit the model</a:t>
            </a:r>
          </a:p>
          <a:p>
            <a:pPr lvl="1"/>
            <a:r>
              <a:rPr lang="en-US" dirty="0"/>
              <a:t>Validation partition – used to select the best model</a:t>
            </a:r>
          </a:p>
          <a:p>
            <a:pPr lvl="1"/>
            <a:r>
              <a:rPr lang="en-US" dirty="0"/>
              <a:t>Test partition – used to assess the performance of the final chosen model.  USED ONLY ONCE at the end of the process for assessment only</a:t>
            </a:r>
          </a:p>
          <a:p>
            <a:endParaRPr lang="en-US" dirty="0"/>
          </a:p>
        </p:txBody>
      </p:sp>
      <p:sp>
        <p:nvSpPr>
          <p:cNvPr id="5" name="Text Placeholder 4">
            <a:extLst>
              <a:ext uri="{FF2B5EF4-FFF2-40B4-BE49-F238E27FC236}">
                <a16:creationId xmlns:a16="http://schemas.microsoft.com/office/drawing/2014/main" id="{B00F5646-201F-4C2A-8BA2-AD69E1E8ADC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9527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020E-4517-4CB5-8F28-00F758B25617}"/>
              </a:ext>
            </a:extLst>
          </p:cNvPr>
          <p:cNvSpPr>
            <a:spLocks noGrp="1"/>
          </p:cNvSpPr>
          <p:nvPr>
            <p:ph type="title"/>
          </p:nvPr>
        </p:nvSpPr>
        <p:spPr/>
        <p:txBody>
          <a:bodyPr>
            <a:normAutofit fontScale="90000"/>
          </a:bodyPr>
          <a:lstStyle/>
          <a:p>
            <a:r>
              <a:rPr lang="en-US" dirty="0"/>
              <a:t>A Note on Using Both Test/Training Partitions and CV</a:t>
            </a:r>
          </a:p>
        </p:txBody>
      </p:sp>
      <p:sp>
        <p:nvSpPr>
          <p:cNvPr id="4" name="Content Placeholder 3">
            <a:extLst>
              <a:ext uri="{FF2B5EF4-FFF2-40B4-BE49-F238E27FC236}">
                <a16:creationId xmlns:a16="http://schemas.microsoft.com/office/drawing/2014/main" id="{99A916D2-50D9-4D1B-9403-3B3D7C662557}"/>
              </a:ext>
            </a:extLst>
          </p:cNvPr>
          <p:cNvSpPr>
            <a:spLocks noGrp="1"/>
          </p:cNvSpPr>
          <p:nvPr>
            <p:ph idx="1"/>
          </p:nvPr>
        </p:nvSpPr>
        <p:spPr/>
        <p:txBody>
          <a:bodyPr/>
          <a:lstStyle/>
          <a:p>
            <a:r>
              <a:rPr lang="en-US" dirty="0"/>
              <a:t>It is particularly important to have the third test partition when you are using the validation data to make decisions among many different models</a:t>
            </a:r>
          </a:p>
          <a:p>
            <a:r>
              <a:rPr lang="en-US" dirty="0"/>
              <a:t>When we are using cross-validation to select a hyperparameter (in this case, the order of the polynomial model), we are doing exactly that – looking at many different models and comparing them</a:t>
            </a:r>
          </a:p>
          <a:p>
            <a:r>
              <a:rPr lang="en-US" dirty="0"/>
              <a:t>Thus, it is a best practice to save a final “hold-out” set as depicted in the graphics on the next two pages</a:t>
            </a:r>
          </a:p>
        </p:txBody>
      </p:sp>
      <p:sp>
        <p:nvSpPr>
          <p:cNvPr id="5" name="Text Placeholder 4">
            <a:extLst>
              <a:ext uri="{FF2B5EF4-FFF2-40B4-BE49-F238E27FC236}">
                <a16:creationId xmlns:a16="http://schemas.microsoft.com/office/drawing/2014/main" id="{B00F5646-201F-4C2A-8BA2-AD69E1E8ADC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2377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020E-4517-4CB5-8F28-00F758B25617}"/>
              </a:ext>
            </a:extLst>
          </p:cNvPr>
          <p:cNvSpPr>
            <a:spLocks noGrp="1"/>
          </p:cNvSpPr>
          <p:nvPr>
            <p:ph type="title"/>
          </p:nvPr>
        </p:nvSpPr>
        <p:spPr/>
        <p:txBody>
          <a:bodyPr>
            <a:normAutofit fontScale="90000"/>
          </a:bodyPr>
          <a:lstStyle/>
          <a:p>
            <a:r>
              <a:rPr lang="en-US" dirty="0"/>
              <a:t>A Note on Using Both Test/Training Partitions and CV</a:t>
            </a:r>
          </a:p>
        </p:txBody>
      </p:sp>
      <p:sp>
        <p:nvSpPr>
          <p:cNvPr id="5" name="Text Placeholder 4">
            <a:extLst>
              <a:ext uri="{FF2B5EF4-FFF2-40B4-BE49-F238E27FC236}">
                <a16:creationId xmlns:a16="http://schemas.microsoft.com/office/drawing/2014/main" id="{B00F5646-201F-4C2A-8BA2-AD69E1E8ADC9}"/>
              </a:ext>
            </a:extLst>
          </p:cNvPr>
          <p:cNvSpPr>
            <a:spLocks noGrp="1"/>
          </p:cNvSpPr>
          <p:nvPr>
            <p:ph type="body" sz="quarter" idx="10"/>
          </p:nvPr>
        </p:nvSpPr>
        <p:spPr/>
        <p:txBody>
          <a:bodyPr/>
          <a:lstStyle/>
          <a:p>
            <a:r>
              <a:rPr lang="en-US" dirty="0"/>
              <a:t>Best Practice When Selecting Hyperparameters (Lambda)</a:t>
            </a:r>
          </a:p>
          <a:p>
            <a:endParaRPr lang="en-US" dirty="0"/>
          </a:p>
        </p:txBody>
      </p:sp>
      <p:pic>
        <p:nvPicPr>
          <p:cNvPr id="6" name="Picture 5" descr="Table&#10;&#10;Description automatically generated">
            <a:extLst>
              <a:ext uri="{FF2B5EF4-FFF2-40B4-BE49-F238E27FC236}">
                <a16:creationId xmlns:a16="http://schemas.microsoft.com/office/drawing/2014/main" id="{D27C2903-5EB5-45DA-9113-3C5619BD2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63" y="1336953"/>
            <a:ext cx="5081588" cy="3327122"/>
          </a:xfrm>
          <a:prstGeom prst="rect">
            <a:avLst/>
          </a:prstGeom>
        </p:spPr>
      </p:pic>
    </p:spTree>
    <p:extLst>
      <p:ext uri="{BB962C8B-B14F-4D97-AF65-F5344CB8AC3E}">
        <p14:creationId xmlns:p14="http://schemas.microsoft.com/office/powerpoint/2010/main" val="4863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4B3C31C-29F4-7A93-1102-F09DC69FC6BA}"/>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53F00CB5-7B93-E194-B8C5-0961FF9201E9}"/>
              </a:ext>
            </a:extLst>
          </p:cNvPr>
          <p:cNvSpPr>
            <a:spLocks noGrp="1"/>
          </p:cNvSpPr>
          <p:nvPr>
            <p:ph type="body" sz="quarter" idx="10"/>
          </p:nvPr>
        </p:nvSpPr>
        <p:spPr/>
        <p:txBody>
          <a:bodyPr/>
          <a:lstStyle/>
          <a:p>
            <a:r>
              <a:rPr lang="en-US" dirty="0"/>
              <a:t>Resampling Methods and Model Variance</a:t>
            </a:r>
          </a:p>
        </p:txBody>
      </p:sp>
    </p:spTree>
    <p:extLst>
      <p:ext uri="{BB962C8B-B14F-4D97-AF65-F5344CB8AC3E}">
        <p14:creationId xmlns:p14="http://schemas.microsoft.com/office/powerpoint/2010/main" val="307076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D07044-E3D8-4B98-A12E-55399078FA4F}"/>
              </a:ext>
            </a:extLst>
          </p:cNvPr>
          <p:cNvSpPr>
            <a:spLocks noGrp="1"/>
          </p:cNvSpPr>
          <p:nvPr>
            <p:ph type="title"/>
          </p:nvPr>
        </p:nvSpPr>
        <p:spPr/>
        <p:txBody>
          <a:bodyPr>
            <a:normAutofit fontScale="90000"/>
          </a:bodyPr>
          <a:lstStyle/>
          <a:p>
            <a:r>
              <a:rPr lang="en-US" dirty="0"/>
              <a:t>Data and Sampling Distributions</a:t>
            </a:r>
          </a:p>
        </p:txBody>
      </p:sp>
      <p:sp>
        <p:nvSpPr>
          <p:cNvPr id="6" name="Text Placeholder 5">
            <a:extLst>
              <a:ext uri="{FF2B5EF4-FFF2-40B4-BE49-F238E27FC236}">
                <a16:creationId xmlns:a16="http://schemas.microsoft.com/office/drawing/2014/main" id="{AF3D905D-FC0E-488F-BA3C-1D24902796E3}"/>
              </a:ext>
            </a:extLst>
          </p:cNvPr>
          <p:cNvSpPr>
            <a:spLocks noGrp="1"/>
          </p:cNvSpPr>
          <p:nvPr>
            <p:ph type="body" sz="quarter" idx="10"/>
          </p:nvPr>
        </p:nvSpPr>
        <p:spPr/>
        <p:txBody>
          <a:bodyPr/>
          <a:lstStyle/>
          <a:p>
            <a:r>
              <a:rPr lang="en-US" dirty="0"/>
              <a:t>Overview</a:t>
            </a:r>
          </a:p>
        </p:txBody>
      </p:sp>
      <p:pic>
        <p:nvPicPr>
          <p:cNvPr id="7" name="Picture 6">
            <a:extLst>
              <a:ext uri="{FF2B5EF4-FFF2-40B4-BE49-F238E27FC236}">
                <a16:creationId xmlns:a16="http://schemas.microsoft.com/office/drawing/2014/main" id="{C45DDAA1-39C7-45D7-918B-6CFAF0FB4EB7}"/>
              </a:ext>
            </a:extLst>
          </p:cNvPr>
          <p:cNvPicPr>
            <a:picLocks noChangeAspect="1"/>
          </p:cNvPicPr>
          <p:nvPr/>
        </p:nvPicPr>
        <p:blipFill>
          <a:blip r:embed="rId2"/>
          <a:stretch>
            <a:fillRect/>
          </a:stretch>
        </p:blipFill>
        <p:spPr>
          <a:xfrm>
            <a:off x="2619233" y="1316248"/>
            <a:ext cx="3905533" cy="26122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60155A-D6E1-4258-82B5-EE394661E77C}"/>
                  </a:ext>
                </a:extLst>
              </p:cNvPr>
              <p:cNvSpPr txBox="1"/>
              <p:nvPr/>
            </p:nvSpPr>
            <p:spPr>
              <a:xfrm>
                <a:off x="2551499" y="4070773"/>
                <a:ext cx="1864714" cy="461665"/>
              </a:xfrm>
              <a:prstGeom prst="rect">
                <a:avLst/>
              </a:prstGeom>
              <a:noFill/>
            </p:spPr>
            <p:txBody>
              <a:bodyPr wrap="square" rtlCol="0">
                <a:spAutoFit/>
              </a:bodyPr>
              <a:lstStyle/>
              <a:p>
                <a:pPr algn="l"/>
                <a:r>
                  <a:rPr lang="en-US" sz="1200" dirty="0">
                    <a:solidFill>
                      <a:schemeClr val="bg1"/>
                    </a:solidFill>
                    <a:latin typeface="+mj-lt"/>
                  </a:rPr>
                  <a:t>Population mean:  </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𝜇</m:t>
                    </m:r>
                  </m:oMath>
                </a14:m>
                <a:endParaRPr lang="en-US" sz="1200" dirty="0">
                  <a:solidFill>
                    <a:schemeClr val="bg1"/>
                  </a:solidFill>
                  <a:latin typeface="+mj-lt"/>
                </a:endParaRPr>
              </a:p>
              <a:p>
                <a:pPr algn="l"/>
                <a:r>
                  <a:rPr lang="en-US" sz="1200" dirty="0">
                    <a:solidFill>
                      <a:schemeClr val="bg1"/>
                    </a:solidFill>
                    <a:latin typeface="+mj-lt"/>
                  </a:rPr>
                  <a:t>Population std dev:  </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𝜎</m:t>
                    </m:r>
                  </m:oMath>
                </a14:m>
                <a:endParaRPr lang="en-US" sz="1200" dirty="0">
                  <a:solidFill>
                    <a:schemeClr val="bg1"/>
                  </a:solidFill>
                  <a:latin typeface="+mj-lt"/>
                </a:endParaRPr>
              </a:p>
            </p:txBody>
          </p:sp>
        </mc:Choice>
        <mc:Fallback xmlns="">
          <p:sp>
            <p:nvSpPr>
              <p:cNvPr id="8" name="TextBox 7">
                <a:extLst>
                  <a:ext uri="{FF2B5EF4-FFF2-40B4-BE49-F238E27FC236}">
                    <a16:creationId xmlns:a16="http://schemas.microsoft.com/office/drawing/2014/main" id="{9760155A-D6E1-4258-82B5-EE394661E77C}"/>
                  </a:ext>
                </a:extLst>
              </p:cNvPr>
              <p:cNvSpPr txBox="1">
                <a:spLocks noRot="1" noChangeAspect="1" noMove="1" noResize="1" noEditPoints="1" noAdjustHandles="1" noChangeArrowheads="1" noChangeShapeType="1" noTextEdit="1"/>
              </p:cNvSpPr>
              <p:nvPr/>
            </p:nvSpPr>
            <p:spPr>
              <a:xfrm>
                <a:off x="2551499" y="4070773"/>
                <a:ext cx="1864714" cy="461665"/>
              </a:xfrm>
              <a:prstGeom prst="rect">
                <a:avLst/>
              </a:prstGeom>
              <a:blipFill>
                <a:blip r:embed="rId3"/>
                <a:stretch>
                  <a:fillRect l="-328"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DFDDD4-BAC4-47BA-9452-1A1988E070B8}"/>
                  </a:ext>
                </a:extLst>
              </p:cNvPr>
              <p:cNvSpPr txBox="1"/>
              <p:nvPr/>
            </p:nvSpPr>
            <p:spPr>
              <a:xfrm>
                <a:off x="4727789" y="4070773"/>
                <a:ext cx="1864714" cy="478016"/>
              </a:xfrm>
              <a:prstGeom prst="rect">
                <a:avLst/>
              </a:prstGeom>
              <a:noFill/>
            </p:spPr>
            <p:txBody>
              <a:bodyPr wrap="square" rtlCol="0">
                <a:spAutoFit/>
              </a:bodyPr>
              <a:lstStyle/>
              <a:p>
                <a:pPr algn="l"/>
                <a:r>
                  <a:rPr lang="en-US" sz="1200" dirty="0">
                    <a:solidFill>
                      <a:schemeClr val="bg1"/>
                    </a:solidFill>
                    <a:latin typeface="+mj-lt"/>
                  </a:rPr>
                  <a:t>Sample mean:  </a:t>
                </a:r>
                <a14:m>
                  <m:oMath xmlns:m="http://schemas.openxmlformats.org/officeDocument/2006/math">
                    <m:acc>
                      <m:accPr>
                        <m:chr m:val="̅"/>
                        <m:ctrlPr>
                          <a:rPr lang="en-US" sz="1200" i="1" smtClean="0">
                            <a:solidFill>
                              <a:schemeClr val="bg1"/>
                            </a:solidFill>
                            <a:latin typeface="Cambria Math" panose="02040503050406030204" pitchFamily="18" charset="0"/>
                          </a:rPr>
                        </m:ctrlPr>
                      </m:accPr>
                      <m:e>
                        <m:r>
                          <a:rPr lang="en-US" sz="1200" b="0" i="1" smtClean="0">
                            <a:solidFill>
                              <a:schemeClr val="bg1"/>
                            </a:solidFill>
                            <a:latin typeface="Cambria Math" panose="02040503050406030204" pitchFamily="18" charset="0"/>
                          </a:rPr>
                          <m:t>𝑥</m:t>
                        </m:r>
                      </m:e>
                    </m:acc>
                  </m:oMath>
                </a14:m>
                <a:endParaRPr lang="en-US" sz="1200" dirty="0">
                  <a:solidFill>
                    <a:schemeClr val="bg1"/>
                  </a:solidFill>
                  <a:latin typeface="+mj-lt"/>
                </a:endParaRPr>
              </a:p>
              <a:p>
                <a:pPr algn="l"/>
                <a:r>
                  <a:rPr lang="en-US" sz="1200" dirty="0">
                    <a:solidFill>
                      <a:schemeClr val="bg1"/>
                    </a:solidFill>
                    <a:latin typeface="+mj-lt"/>
                  </a:rPr>
                  <a:t>Sample std dev:  </a:t>
                </a:r>
                <a14:m>
                  <m:oMath xmlns:m="http://schemas.openxmlformats.org/officeDocument/2006/math">
                    <m:r>
                      <a:rPr lang="en-US" sz="1200" b="0" i="1" smtClean="0">
                        <a:solidFill>
                          <a:schemeClr val="bg1"/>
                        </a:solidFill>
                        <a:latin typeface="Cambria Math" panose="02040503050406030204" pitchFamily="18" charset="0"/>
                        <a:ea typeface="Cambria Math" panose="02040503050406030204" pitchFamily="18" charset="0"/>
                      </a:rPr>
                      <m:t>𝑠</m:t>
                    </m:r>
                  </m:oMath>
                </a14:m>
                <a:endParaRPr lang="en-US" sz="1200" dirty="0">
                  <a:solidFill>
                    <a:schemeClr val="bg1"/>
                  </a:solidFill>
                  <a:latin typeface="+mj-lt"/>
                </a:endParaRPr>
              </a:p>
            </p:txBody>
          </p:sp>
        </mc:Choice>
        <mc:Fallback xmlns="">
          <p:sp>
            <p:nvSpPr>
              <p:cNvPr id="9" name="TextBox 8">
                <a:extLst>
                  <a:ext uri="{FF2B5EF4-FFF2-40B4-BE49-F238E27FC236}">
                    <a16:creationId xmlns:a16="http://schemas.microsoft.com/office/drawing/2014/main" id="{FDDFDDD4-BAC4-47BA-9452-1A1988E070B8}"/>
                  </a:ext>
                </a:extLst>
              </p:cNvPr>
              <p:cNvSpPr txBox="1">
                <a:spLocks noRot="1" noChangeAspect="1" noMove="1" noResize="1" noEditPoints="1" noAdjustHandles="1" noChangeArrowheads="1" noChangeShapeType="1" noTextEdit="1"/>
              </p:cNvSpPr>
              <p:nvPr/>
            </p:nvSpPr>
            <p:spPr>
              <a:xfrm>
                <a:off x="4727789" y="4070773"/>
                <a:ext cx="1864714" cy="478016"/>
              </a:xfrm>
              <a:prstGeom prst="rect">
                <a:avLst/>
              </a:prstGeom>
              <a:blipFill>
                <a:blip r:embed="rId4"/>
                <a:stretch>
                  <a:fillRect l="-328" t="-1282" b="-6410"/>
                </a:stretch>
              </a:blipFill>
            </p:spPr>
            <p:txBody>
              <a:bodyPr/>
              <a:lstStyle/>
              <a:p>
                <a:r>
                  <a:rPr lang="en-US">
                    <a:noFill/>
                  </a:rPr>
                  <a:t> </a:t>
                </a:r>
              </a:p>
            </p:txBody>
          </p:sp>
        </mc:Fallback>
      </mc:AlternateContent>
    </p:spTree>
    <p:extLst>
      <p:ext uri="{BB962C8B-B14F-4D97-AF65-F5344CB8AC3E}">
        <p14:creationId xmlns:p14="http://schemas.microsoft.com/office/powerpoint/2010/main" val="98487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A49B-83A6-4D67-8739-0FEF85985C40}"/>
              </a:ext>
            </a:extLst>
          </p:cNvPr>
          <p:cNvSpPr>
            <a:spLocks noGrp="1"/>
          </p:cNvSpPr>
          <p:nvPr>
            <p:ph type="title"/>
          </p:nvPr>
        </p:nvSpPr>
        <p:spPr/>
        <p:txBody>
          <a:bodyPr>
            <a:normAutofit fontScale="90000"/>
          </a:bodyPr>
          <a:lstStyle/>
          <a:p>
            <a:r>
              <a:rPr lang="en-US" dirty="0"/>
              <a:t>Estimators:  Sample Statistics</a:t>
            </a:r>
          </a:p>
        </p:txBody>
      </p:sp>
      <p:sp>
        <p:nvSpPr>
          <p:cNvPr id="3" name="Content Placeholder 2">
            <a:extLst>
              <a:ext uri="{FF2B5EF4-FFF2-40B4-BE49-F238E27FC236}">
                <a16:creationId xmlns:a16="http://schemas.microsoft.com/office/drawing/2014/main" id="{6508D225-65EA-48E2-A150-4150182FDF03}"/>
              </a:ext>
            </a:extLst>
          </p:cNvPr>
          <p:cNvSpPr>
            <a:spLocks noGrp="1"/>
          </p:cNvSpPr>
          <p:nvPr>
            <p:ph idx="1"/>
          </p:nvPr>
        </p:nvSpPr>
        <p:spPr/>
        <p:txBody>
          <a:bodyPr/>
          <a:lstStyle/>
          <a:p>
            <a:r>
              <a:rPr lang="en-US" dirty="0"/>
              <a:t>We draw samples with the goal of measuring something or modeling something.</a:t>
            </a:r>
          </a:p>
          <a:p>
            <a:r>
              <a:rPr lang="en-US" dirty="0"/>
              <a:t>Sometimes in data science, our dataset contains the entire population of interest, but more often it is a “sample” of the larger population of interest</a:t>
            </a:r>
          </a:p>
          <a:p>
            <a:r>
              <a:rPr lang="en-US" dirty="0"/>
              <a:t>In order to assess the accuracy of our measurement or model, we are often interested in knowing what the distribution is of a sample statistic (like the sample mean). </a:t>
            </a:r>
          </a:p>
          <a:p>
            <a:r>
              <a:rPr lang="en-US" dirty="0"/>
              <a:t>Sample statistics are often used for constructing confidence intervals and performing hypothesis testing</a:t>
            </a:r>
          </a:p>
        </p:txBody>
      </p:sp>
      <p:sp>
        <p:nvSpPr>
          <p:cNvPr id="4" name="Text Placeholder 3">
            <a:extLst>
              <a:ext uri="{FF2B5EF4-FFF2-40B4-BE49-F238E27FC236}">
                <a16:creationId xmlns:a16="http://schemas.microsoft.com/office/drawing/2014/main" id="{760FCAF5-7905-89B3-5877-22C172B35B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032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A49B-83A6-4D67-8739-0FEF85985C40}"/>
              </a:ext>
            </a:extLst>
          </p:cNvPr>
          <p:cNvSpPr>
            <a:spLocks noGrp="1"/>
          </p:cNvSpPr>
          <p:nvPr>
            <p:ph type="title"/>
          </p:nvPr>
        </p:nvSpPr>
        <p:spPr/>
        <p:txBody>
          <a:bodyPr>
            <a:normAutofit fontScale="90000"/>
          </a:bodyPr>
          <a:lstStyle/>
          <a:p>
            <a:r>
              <a:rPr lang="en-US" dirty="0"/>
              <a:t>Estimators:  Sample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8D225-65EA-48E2-A150-4150182FDF03}"/>
                  </a:ext>
                </a:extLst>
              </p:cNvPr>
              <p:cNvSpPr>
                <a:spLocks noGrp="1"/>
              </p:cNvSpPr>
              <p:nvPr>
                <p:ph idx="1"/>
              </p:nvPr>
            </p:nvSpPr>
            <p:spPr/>
            <p:txBody>
              <a:bodyPr/>
              <a:lstStyle/>
              <a:p>
                <a:r>
                  <a:rPr lang="en-US" dirty="0"/>
                  <a:t>Parameters of analytic models are generally sample statistics and thus have standard errors</a:t>
                </a:r>
              </a:p>
              <a:p>
                <a:r>
                  <a:rPr lang="en-US" dirty="0"/>
                  <a:t>Example:  coefficients of a simple linear regression model</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1</m:t>
                          </m:r>
                        </m:sub>
                      </m:sSub>
                      <m:r>
                        <a:rPr lang="en-US" sz="1800" i="1">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𝑦</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𝑦</m:t>
                                  </m:r>
                                </m:e>
                              </m:acc>
                              <m:r>
                                <a:rPr lang="en-US" sz="1800" i="1">
                                  <a:solidFill>
                                    <a:schemeClr val="bg1"/>
                                  </a:solidFill>
                                  <a:latin typeface="Cambria Math" panose="02040503050406030204" pitchFamily="18" charset="0"/>
                                </a:rPr>
                                <m:t>)</m:t>
                              </m:r>
                            </m:e>
                          </m:nary>
                        </m:num>
                        <m:den>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𝑖</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𝑛</m:t>
                              </m:r>
                            </m:sup>
                            <m:e>
                              <m:sSup>
                                <m:sSupPr>
                                  <m:ctrlPr>
                                    <a:rPr lang="en-US" sz="1800" i="1">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r>
                                    <a:rPr lang="en-US" sz="1800" i="1">
                                      <a:solidFill>
                                        <a:schemeClr val="bg1"/>
                                      </a:solidFill>
                                      <a:latin typeface="Cambria Math" panose="02040503050406030204" pitchFamily="18" charset="0"/>
                                    </a:rPr>
                                    <m:t>)</m:t>
                                  </m:r>
                                </m:e>
                                <m:sup>
                                  <m:r>
                                    <a:rPr lang="en-US" sz="1800" i="1">
                                      <a:solidFill>
                                        <a:schemeClr val="bg1"/>
                                      </a:solidFill>
                                      <a:latin typeface="Cambria Math" panose="02040503050406030204" pitchFamily="18" charset="0"/>
                                    </a:rPr>
                                    <m:t>2</m:t>
                                  </m:r>
                                </m:sup>
                              </m:sSup>
                            </m:e>
                          </m:nary>
                        </m:den>
                      </m:f>
                    </m:oMath>
                  </m:oMathPara>
                </a14:m>
                <a:endParaRPr lang="en-US" dirty="0">
                  <a:cs typeface="Times New Roman" pitchFamily="18" charset="0"/>
                </a:endParaRPr>
              </a:p>
              <a:p>
                <a:pPr marL="0" indent="0">
                  <a:buNone/>
                </a:pPr>
                <a:endParaRPr lang="en-US" dirty="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0</m:t>
                          </m:r>
                        </m:sub>
                      </m:sSub>
                      <m:r>
                        <a:rPr lang="en-US" sz="1800" i="1">
                          <a:solidFill>
                            <a:schemeClr val="bg1"/>
                          </a:solidFill>
                          <a:latin typeface="Cambria Math" panose="02040503050406030204" pitchFamily="18" charset="0"/>
                        </a:rPr>
                        <m:t>=</m:t>
                      </m:r>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𝑦</m:t>
                          </m:r>
                        </m:e>
                      </m:acc>
                      <m:r>
                        <a:rPr lang="en-US" sz="1800">
                          <a:solidFill>
                            <a:schemeClr val="bg1"/>
                          </a:solidFill>
                          <a:latin typeface="Cambria Math" panose="02040503050406030204" pitchFamily="18" charset="0"/>
                        </a:rPr>
                        <m:t>−</m:t>
                      </m:r>
                      <m:sSub>
                        <m:sSubPr>
                          <m:ctrlPr>
                            <a:rPr lang="en-US" sz="1800" i="1">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𝛽</m:t>
                              </m:r>
                            </m:e>
                          </m:acc>
                        </m:e>
                        <m:sub>
                          <m:r>
                            <a:rPr lang="en-US" sz="1800" i="1">
                              <a:solidFill>
                                <a:schemeClr val="bg1"/>
                              </a:solidFill>
                              <a:latin typeface="Cambria Math" panose="02040503050406030204" pitchFamily="18" charset="0"/>
                            </a:rPr>
                            <m:t>1</m:t>
                          </m:r>
                        </m:sub>
                      </m:sSub>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𝑥</m:t>
                          </m:r>
                        </m:e>
                      </m:acc>
                    </m:oMath>
                  </m:oMathPara>
                </a14:m>
                <a:endParaRPr lang="en-US" dirty="0">
                  <a:cs typeface="Times New Roman" pitchFamily="18" charset="0"/>
                </a:endParaRPr>
              </a:p>
            </p:txBody>
          </p:sp>
        </mc:Choice>
        <mc:Fallback xmlns="">
          <p:sp>
            <p:nvSpPr>
              <p:cNvPr id="3" name="Content Placeholder 2">
                <a:extLst>
                  <a:ext uri="{FF2B5EF4-FFF2-40B4-BE49-F238E27FC236}">
                    <a16:creationId xmlns:a16="http://schemas.microsoft.com/office/drawing/2014/main" id="{6508D225-65EA-48E2-A150-4150182FDF03}"/>
                  </a:ext>
                </a:extLst>
              </p:cNvPr>
              <p:cNvSpPr>
                <a:spLocks noGrp="1" noRot="1" noChangeAspect="1" noMove="1" noResize="1" noEditPoints="1" noAdjustHandles="1" noChangeArrowheads="1" noChangeShapeType="1" noTextEdit="1"/>
              </p:cNvSpPr>
              <p:nvPr>
                <p:ph idx="1"/>
              </p:nvPr>
            </p:nvSpPr>
            <p:spPr>
              <a:blipFill>
                <a:blip r:embed="rId2"/>
                <a:stretch>
                  <a:fillRect l="-773" t="-2804" r="-85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A853967-8CFC-4151-9671-A57A522A1045}"/>
              </a:ext>
            </a:extLst>
          </p:cNvPr>
          <p:cNvSpPr>
            <a:spLocks noGrp="1"/>
          </p:cNvSpPr>
          <p:nvPr>
            <p:ph type="body" sz="quarter" idx="10"/>
          </p:nvPr>
        </p:nvSpPr>
        <p:spPr/>
        <p:txBody>
          <a:bodyPr/>
          <a:lstStyle/>
          <a:p>
            <a:r>
              <a:rPr lang="en-US" dirty="0"/>
              <a:t>Model Parameters</a:t>
            </a:r>
          </a:p>
        </p:txBody>
      </p:sp>
      <p:sp>
        <p:nvSpPr>
          <p:cNvPr id="5" name="TextBox 4">
            <a:extLst>
              <a:ext uri="{FF2B5EF4-FFF2-40B4-BE49-F238E27FC236}">
                <a16:creationId xmlns:a16="http://schemas.microsoft.com/office/drawing/2014/main" id="{0FF051A6-DE95-779A-3787-64FA35F2AF4E}"/>
              </a:ext>
            </a:extLst>
          </p:cNvPr>
          <p:cNvSpPr txBox="1"/>
          <p:nvPr/>
        </p:nvSpPr>
        <p:spPr>
          <a:xfrm>
            <a:off x="967027" y="3382842"/>
            <a:ext cx="1420938" cy="1015663"/>
          </a:xfrm>
          <a:prstGeom prst="rect">
            <a:avLst/>
          </a:prstGeom>
          <a:noFill/>
        </p:spPr>
        <p:txBody>
          <a:bodyPr wrap="square" rtlCol="0">
            <a:spAutoFit/>
          </a:bodyPr>
          <a:lstStyle/>
          <a:p>
            <a:pPr algn="l"/>
            <a:r>
              <a:rPr lang="en-US" sz="1200" dirty="0">
                <a:solidFill>
                  <a:schemeClr val="bg1"/>
                </a:solidFill>
                <a:latin typeface="+mj-lt"/>
              </a:rPr>
              <a:t>We use the “hat” notation because these are estimates of their true values (“sample statistics”)</a:t>
            </a:r>
          </a:p>
        </p:txBody>
      </p:sp>
    </p:spTree>
    <p:extLst>
      <p:ext uri="{BB962C8B-B14F-4D97-AF65-F5344CB8AC3E}">
        <p14:creationId xmlns:p14="http://schemas.microsoft.com/office/powerpoint/2010/main" val="63060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674F-D356-25E0-0C19-E331394BF16C}"/>
              </a:ext>
            </a:extLst>
          </p:cNvPr>
          <p:cNvSpPr>
            <a:spLocks noGrp="1"/>
          </p:cNvSpPr>
          <p:nvPr>
            <p:ph type="title"/>
          </p:nvPr>
        </p:nvSpPr>
        <p:spPr/>
        <p:txBody>
          <a:bodyPr>
            <a:normAutofit fontScale="90000"/>
          </a:bodyPr>
          <a:lstStyle/>
          <a:p>
            <a:r>
              <a:rPr lang="en-US" dirty="0"/>
              <a:t>Resampling</a:t>
            </a:r>
          </a:p>
        </p:txBody>
      </p:sp>
      <p:sp>
        <p:nvSpPr>
          <p:cNvPr id="3" name="Content Placeholder 2">
            <a:extLst>
              <a:ext uri="{FF2B5EF4-FFF2-40B4-BE49-F238E27FC236}">
                <a16:creationId xmlns:a16="http://schemas.microsoft.com/office/drawing/2014/main" id="{99A1FE13-D86B-FE45-91BF-0660D1AFF7B1}"/>
              </a:ext>
            </a:extLst>
          </p:cNvPr>
          <p:cNvSpPr>
            <a:spLocks noGrp="1"/>
          </p:cNvSpPr>
          <p:nvPr>
            <p:ph idx="1"/>
          </p:nvPr>
        </p:nvSpPr>
        <p:spPr/>
        <p:txBody>
          <a:bodyPr/>
          <a:lstStyle/>
          <a:p>
            <a:r>
              <a:rPr lang="en-US" dirty="0"/>
              <a:t>Much of classical statistics is based on estimating the properties of sample statistics such as the sample mean and sample standard deviation (referred to as the “standard error”)</a:t>
            </a:r>
          </a:p>
          <a:p>
            <a:r>
              <a:rPr lang="en-US" dirty="0"/>
              <a:t>Computational statistics replaces the need for much of this theory with data-driven techniques referred to generally as “resampling”</a:t>
            </a:r>
          </a:p>
          <a:p>
            <a:r>
              <a:rPr lang="en-US" dirty="0"/>
              <a:t>Resampling techniques are used extensively in a variety of ways in predictive analytics</a:t>
            </a:r>
          </a:p>
          <a:p>
            <a:endParaRPr lang="en-US" dirty="0"/>
          </a:p>
          <a:p>
            <a:pPr marL="0" indent="0">
              <a:buNone/>
            </a:pPr>
            <a:endParaRPr lang="en-US" dirty="0"/>
          </a:p>
          <a:p>
            <a:endParaRPr lang="en-US" dirty="0"/>
          </a:p>
          <a:p>
            <a:endParaRPr lang="en-US" dirty="0"/>
          </a:p>
          <a:p>
            <a:pPr lvl="1"/>
            <a:endParaRPr lang="en-US" dirty="0"/>
          </a:p>
        </p:txBody>
      </p:sp>
      <p:sp>
        <p:nvSpPr>
          <p:cNvPr id="4" name="Text Placeholder 3">
            <a:extLst>
              <a:ext uri="{FF2B5EF4-FFF2-40B4-BE49-F238E27FC236}">
                <a16:creationId xmlns:a16="http://schemas.microsoft.com/office/drawing/2014/main" id="{0A170AAD-622B-24BF-45C3-A0743004724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1718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3" name="Content Placeholder 2">
            <a:extLst>
              <a:ext uri="{FF2B5EF4-FFF2-40B4-BE49-F238E27FC236}">
                <a16:creationId xmlns:a16="http://schemas.microsoft.com/office/drawing/2014/main" id="{03A698E1-F7BD-1194-929C-B10FCF9F6ACD}"/>
              </a:ext>
            </a:extLst>
          </p:cNvPr>
          <p:cNvSpPr>
            <a:spLocks noGrp="1"/>
          </p:cNvSpPr>
          <p:nvPr>
            <p:ph idx="1"/>
          </p:nvPr>
        </p:nvSpPr>
        <p:spPr/>
        <p:txBody>
          <a:bodyPr/>
          <a:lstStyle/>
          <a:p>
            <a:r>
              <a:rPr lang="en-US" dirty="0"/>
              <a:t>QQ plots are useful for visualizing whether a data series is normal</a:t>
            </a:r>
          </a:p>
          <a:p>
            <a:pPr lvl="1"/>
            <a:r>
              <a:rPr lang="en-US" dirty="0"/>
              <a:t>Can be used to test conformance with any probability distribution</a:t>
            </a:r>
          </a:p>
          <a:p>
            <a:pPr lvl="1"/>
            <a:r>
              <a:rPr lang="en-US" dirty="0"/>
              <a:t>Plots theoretical quantiles against the quantiles in the data series being assessed</a:t>
            </a:r>
          </a:p>
          <a:p>
            <a:pPr lvl="1"/>
            <a:r>
              <a:rPr lang="en-US" dirty="0"/>
              <a:t>Data perfectly conforming to the distribution will be on a diagonal line in a scatterplot</a:t>
            </a:r>
          </a:p>
          <a:p>
            <a:endParaRPr lang="en-US" dirty="0"/>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Testing Residuals for Normality</a:t>
            </a:r>
          </a:p>
        </p:txBody>
      </p:sp>
    </p:spTree>
    <p:extLst>
      <p:ext uri="{BB962C8B-B14F-4D97-AF65-F5344CB8AC3E}">
        <p14:creationId xmlns:p14="http://schemas.microsoft.com/office/powerpoint/2010/main" val="5829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5D86-4953-4B49-84D1-C5F66A8EFBB8}"/>
              </a:ext>
            </a:extLst>
          </p:cNvPr>
          <p:cNvSpPr>
            <a:spLocks noGrp="1"/>
          </p:cNvSpPr>
          <p:nvPr>
            <p:ph type="title"/>
          </p:nvPr>
        </p:nvSpPr>
        <p:spPr/>
        <p:txBody>
          <a:bodyPr>
            <a:normAutofit fontScale="90000"/>
          </a:bodyPr>
          <a:lstStyle/>
          <a:p>
            <a:r>
              <a:rPr lang="en-US" dirty="0"/>
              <a:t>Bias and Variance</a:t>
            </a:r>
          </a:p>
        </p:txBody>
      </p:sp>
      <p:pic>
        <p:nvPicPr>
          <p:cNvPr id="6" name="Content Placeholder 5" descr="A picture containing drawing&#10;&#10;Description automatically generated">
            <a:extLst>
              <a:ext uri="{FF2B5EF4-FFF2-40B4-BE49-F238E27FC236}">
                <a16:creationId xmlns:a16="http://schemas.microsoft.com/office/drawing/2014/main" id="{18667882-6A54-49E8-9DBF-9536BBD802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343" y="1475267"/>
            <a:ext cx="3619299" cy="3262312"/>
          </a:xfrm>
        </p:spPr>
      </p:pic>
      <p:sp>
        <p:nvSpPr>
          <p:cNvPr id="5" name="Text Placeholder 4">
            <a:extLst>
              <a:ext uri="{FF2B5EF4-FFF2-40B4-BE49-F238E27FC236}">
                <a16:creationId xmlns:a16="http://schemas.microsoft.com/office/drawing/2014/main" id="{86D8BF82-D07A-D446-6939-0C967ACCD6F3}"/>
              </a:ext>
            </a:extLst>
          </p:cNvPr>
          <p:cNvSpPr>
            <a:spLocks noGrp="1"/>
          </p:cNvSpPr>
          <p:nvPr>
            <p:ph type="body" sz="quarter" idx="10"/>
          </p:nvPr>
        </p:nvSpPr>
        <p:spPr/>
        <p:txBody>
          <a:bodyPr/>
          <a:lstStyle/>
          <a:p>
            <a:endParaRPr lang="en-US"/>
          </a:p>
        </p:txBody>
      </p:sp>
      <p:sp>
        <p:nvSpPr>
          <p:cNvPr id="3" name="Slide Number Placeholder 2">
            <a:extLst>
              <a:ext uri="{FF2B5EF4-FFF2-40B4-BE49-F238E27FC236}">
                <a16:creationId xmlns:a16="http://schemas.microsoft.com/office/drawing/2014/main" id="{9B9AB886-A2BE-4CA9-9075-CF35B08A76A9}"/>
              </a:ext>
            </a:extLst>
          </p:cNvPr>
          <p:cNvSpPr>
            <a:spLocks noGrp="1"/>
          </p:cNvSpPr>
          <p:nvPr>
            <p:ph type="sldNum" sz="quarter" idx="4294967295"/>
          </p:nvPr>
        </p:nvSpPr>
        <p:spPr>
          <a:xfrm>
            <a:off x="0" y="0"/>
            <a:ext cx="0" cy="0"/>
          </a:xfrm>
        </p:spPr>
        <p:txBody>
          <a:bodyPr/>
          <a:lstStyle/>
          <a:p>
            <a:fld id="{6E61BB2A-F643-4BC4-A7C3-7339FD5A6B19}" type="slidenum">
              <a:rPr lang="en-US" smtClean="0"/>
              <a:pPr/>
              <a:t>130</a:t>
            </a:fld>
            <a:endParaRPr lang="en-US"/>
          </a:p>
        </p:txBody>
      </p:sp>
      <p:sp>
        <p:nvSpPr>
          <p:cNvPr id="7" name="TextBox 6">
            <a:extLst>
              <a:ext uri="{FF2B5EF4-FFF2-40B4-BE49-F238E27FC236}">
                <a16:creationId xmlns:a16="http://schemas.microsoft.com/office/drawing/2014/main" id="{B61D30E2-8677-3B12-B149-59C3452AD11B}"/>
              </a:ext>
            </a:extLst>
          </p:cNvPr>
          <p:cNvSpPr txBox="1"/>
          <p:nvPr/>
        </p:nvSpPr>
        <p:spPr>
          <a:xfrm>
            <a:off x="5111430" y="1495002"/>
            <a:ext cx="3479983" cy="1815882"/>
          </a:xfrm>
          <a:prstGeom prst="rect">
            <a:avLst/>
          </a:prstGeom>
          <a:noFill/>
        </p:spPr>
        <p:txBody>
          <a:bodyPr wrap="square" rtlCol="0">
            <a:spAutoFit/>
          </a:bodyPr>
          <a:lstStyle/>
          <a:p>
            <a:pPr algn="l"/>
            <a:r>
              <a:rPr lang="en-US" sz="1600" dirty="0">
                <a:solidFill>
                  <a:schemeClr val="bg1"/>
                </a:solidFill>
                <a:latin typeface="+mj-lt"/>
              </a:rPr>
              <a:t>We are very interested in assessing the variance of our models.</a:t>
            </a:r>
          </a:p>
          <a:p>
            <a:pPr algn="l"/>
            <a:endParaRPr lang="en-US" sz="1600" dirty="0">
              <a:solidFill>
                <a:schemeClr val="bg1"/>
              </a:solidFill>
              <a:latin typeface="+mj-lt"/>
            </a:endParaRPr>
          </a:p>
          <a:p>
            <a:pPr algn="l"/>
            <a:r>
              <a:rPr lang="en-US" sz="1600" dirty="0">
                <a:solidFill>
                  <a:schemeClr val="bg1"/>
                </a:solidFill>
                <a:latin typeface="+mj-lt"/>
              </a:rPr>
              <a:t>In linear regression models, that is the same thing as understanding the variance in our estimates for the model coefficients</a:t>
            </a:r>
          </a:p>
        </p:txBody>
      </p:sp>
    </p:spTree>
    <p:extLst>
      <p:ext uri="{BB962C8B-B14F-4D97-AF65-F5344CB8AC3E}">
        <p14:creationId xmlns:p14="http://schemas.microsoft.com/office/powerpoint/2010/main" val="209621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0495-81A9-4909-9EB4-0D008F765F97}"/>
              </a:ext>
            </a:extLst>
          </p:cNvPr>
          <p:cNvSpPr>
            <a:spLocks noGrp="1"/>
          </p:cNvSpPr>
          <p:nvPr>
            <p:ph type="title"/>
          </p:nvPr>
        </p:nvSpPr>
        <p:spPr/>
        <p:txBody>
          <a:bodyPr>
            <a:normAutofit fontScale="90000"/>
          </a:bodyPr>
          <a:lstStyle/>
          <a:p>
            <a:r>
              <a:rPr lang="en-US" dirty="0"/>
              <a:t>Resampling</a:t>
            </a:r>
          </a:p>
        </p:txBody>
      </p:sp>
      <p:sp>
        <p:nvSpPr>
          <p:cNvPr id="3" name="Content Placeholder 2">
            <a:extLst>
              <a:ext uri="{FF2B5EF4-FFF2-40B4-BE49-F238E27FC236}">
                <a16:creationId xmlns:a16="http://schemas.microsoft.com/office/drawing/2014/main" id="{2ABAC149-4544-435B-9836-3D4AB06F0798}"/>
              </a:ext>
            </a:extLst>
          </p:cNvPr>
          <p:cNvSpPr>
            <a:spLocks noGrp="1"/>
          </p:cNvSpPr>
          <p:nvPr>
            <p:ph idx="1"/>
          </p:nvPr>
        </p:nvSpPr>
        <p:spPr/>
        <p:txBody>
          <a:bodyPr/>
          <a:lstStyle/>
          <a:p>
            <a:r>
              <a:rPr lang="en-US" dirty="0"/>
              <a:t>Repeatedly sample values from observed data to assess random variability in a statistic</a:t>
            </a:r>
          </a:p>
          <a:p>
            <a:r>
              <a:rPr lang="en-US" dirty="0"/>
              <a:t>Two primary types of resampling:</a:t>
            </a:r>
          </a:p>
          <a:p>
            <a:pPr lvl="1"/>
            <a:r>
              <a:rPr lang="en-US" dirty="0"/>
              <a:t>Bootstrapping – assess reliability of an estimate (e.g., sample mean). </a:t>
            </a:r>
          </a:p>
          <a:p>
            <a:pPr lvl="1"/>
            <a:r>
              <a:rPr lang="en-US" dirty="0"/>
              <a:t>Permutation tests – test hypotheses.  Also referred to as randomization tests, random permutation tests, and exact tests</a:t>
            </a:r>
          </a:p>
        </p:txBody>
      </p:sp>
      <p:sp>
        <p:nvSpPr>
          <p:cNvPr id="4" name="Text Placeholder 3">
            <a:extLst>
              <a:ext uri="{FF2B5EF4-FFF2-40B4-BE49-F238E27FC236}">
                <a16:creationId xmlns:a16="http://schemas.microsoft.com/office/drawing/2014/main" id="{F045273E-257C-478C-AFE0-CB6305937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88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DF537-BE89-41DC-8659-018628902F9B}"/>
              </a:ext>
            </a:extLst>
          </p:cNvPr>
          <p:cNvSpPr>
            <a:spLocks noGrp="1"/>
          </p:cNvSpPr>
          <p:nvPr>
            <p:ph type="title"/>
          </p:nvPr>
        </p:nvSpPr>
        <p:spPr/>
        <p:txBody>
          <a:bodyPr>
            <a:normAutofit fontScale="90000"/>
          </a:bodyPr>
          <a:lstStyle/>
          <a:p>
            <a:r>
              <a:rPr lang="en-US" dirty="0"/>
              <a:t>The Bootstrap</a:t>
            </a:r>
          </a:p>
        </p:txBody>
      </p:sp>
      <p:sp>
        <p:nvSpPr>
          <p:cNvPr id="5" name="Content Placeholder 4">
            <a:extLst>
              <a:ext uri="{FF2B5EF4-FFF2-40B4-BE49-F238E27FC236}">
                <a16:creationId xmlns:a16="http://schemas.microsoft.com/office/drawing/2014/main" id="{F52A1394-E271-4674-B7F7-2ED7EB3DE57A}"/>
              </a:ext>
            </a:extLst>
          </p:cNvPr>
          <p:cNvSpPr>
            <a:spLocks noGrp="1"/>
          </p:cNvSpPr>
          <p:nvPr>
            <p:ph idx="1"/>
          </p:nvPr>
        </p:nvSpPr>
        <p:spPr>
          <a:xfrm>
            <a:off x="628650" y="1071192"/>
            <a:ext cx="7886700" cy="3663368"/>
          </a:xfrm>
        </p:spPr>
        <p:txBody>
          <a:bodyPr/>
          <a:lstStyle/>
          <a:p>
            <a:r>
              <a:rPr lang="en-US" dirty="0"/>
              <a:t>Bootstrapping is an easy and highly flexible way to estimate the sampling distribution of a statistic or of model parameters</a:t>
            </a:r>
          </a:p>
          <a:p>
            <a:r>
              <a:rPr lang="en-US" dirty="0"/>
              <a:t>Originally published in 1979 by Bradley </a:t>
            </a:r>
            <a:r>
              <a:rPr lang="en-US" dirty="0" err="1"/>
              <a:t>Efron</a:t>
            </a:r>
            <a:r>
              <a:rPr lang="en-US" dirty="0"/>
              <a:t> and it has become one of the most important techniques in modern statistics</a:t>
            </a:r>
          </a:p>
          <a:p>
            <a:r>
              <a:rPr lang="en-US" dirty="0"/>
              <a:t>Based on random sampling with replacement</a:t>
            </a:r>
          </a:p>
          <a:p>
            <a:r>
              <a:rPr lang="en-US" dirty="0"/>
              <a:t>Generally used to estimate standard errors of samples and corresponding confidence intervals</a:t>
            </a:r>
          </a:p>
          <a:p>
            <a:endParaRPr lang="en-US" dirty="0"/>
          </a:p>
          <a:p>
            <a:pPr marL="0" indent="0">
              <a:buNone/>
            </a:pPr>
            <a:r>
              <a:rPr lang="en-US" sz="1600" i="1" dirty="0"/>
              <a:t>Recommended reading:  Statistical Data Analysis in the Computer Age, </a:t>
            </a:r>
            <a:r>
              <a:rPr lang="en-US" sz="1600" i="1" dirty="0" err="1"/>
              <a:t>Efron</a:t>
            </a:r>
            <a:r>
              <a:rPr lang="en-US" sz="1600" i="1" dirty="0"/>
              <a:t> &amp; </a:t>
            </a:r>
            <a:r>
              <a:rPr lang="en-US" sz="1600" i="1" dirty="0" err="1"/>
              <a:t>Tibshirani</a:t>
            </a:r>
            <a:r>
              <a:rPr lang="en-US" sz="1600" i="1" dirty="0"/>
              <a:t>, 1991</a:t>
            </a:r>
          </a:p>
          <a:p>
            <a:pPr marL="0" indent="0">
              <a:buNone/>
            </a:pPr>
            <a:endParaRPr lang="en-US" dirty="0"/>
          </a:p>
          <a:p>
            <a:endParaRPr lang="en-US" dirty="0"/>
          </a:p>
        </p:txBody>
      </p:sp>
    </p:spTree>
    <p:extLst>
      <p:ext uri="{BB962C8B-B14F-4D97-AF65-F5344CB8AC3E}">
        <p14:creationId xmlns:p14="http://schemas.microsoft.com/office/powerpoint/2010/main" val="14181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B6E17-8174-488E-B95B-9E7C7DE86174}"/>
              </a:ext>
            </a:extLst>
          </p:cNvPr>
          <p:cNvSpPr>
            <a:spLocks noGrp="1"/>
          </p:cNvSpPr>
          <p:nvPr>
            <p:ph type="title"/>
          </p:nvPr>
        </p:nvSpPr>
        <p:spPr/>
        <p:txBody>
          <a:bodyPr>
            <a:normAutofit fontScale="90000"/>
          </a:bodyPr>
          <a:lstStyle/>
          <a:p>
            <a:r>
              <a:rPr lang="en-US" dirty="0"/>
              <a:t>The Bootstrap</a:t>
            </a:r>
          </a:p>
        </p:txBody>
      </p:sp>
      <p:sp>
        <p:nvSpPr>
          <p:cNvPr id="4" name="Content Placeholder 3">
            <a:extLst>
              <a:ext uri="{FF2B5EF4-FFF2-40B4-BE49-F238E27FC236}">
                <a16:creationId xmlns:a16="http://schemas.microsoft.com/office/drawing/2014/main" id="{C7149DB1-1EA5-4F29-855E-F352E9345EB3}"/>
              </a:ext>
            </a:extLst>
          </p:cNvPr>
          <p:cNvSpPr>
            <a:spLocks noGrp="1"/>
          </p:cNvSpPr>
          <p:nvPr>
            <p:ph idx="1"/>
          </p:nvPr>
        </p:nvSpPr>
        <p:spPr>
          <a:xfrm>
            <a:off x="628650" y="1280319"/>
            <a:ext cx="7886700" cy="3676914"/>
          </a:xfrm>
        </p:spPr>
        <p:txBody>
          <a:bodyPr>
            <a:normAutofit/>
          </a:bodyPr>
          <a:lstStyle/>
          <a:p>
            <a:r>
              <a:rPr lang="en-US" dirty="0"/>
              <a:t>An easy way to estimate the sampling distribution of a statistic is to draw multiple samples with replacement from the sample and recalculate the statistic or model result for each response:</a:t>
            </a:r>
          </a:p>
          <a:p>
            <a:pPr marL="525780" lvl="1" indent="-342900">
              <a:buFont typeface="+mj-lt"/>
              <a:buAutoNum type="arabicPeriod"/>
            </a:pPr>
            <a:r>
              <a:rPr lang="en-US" dirty="0"/>
              <a:t>Draw n samples </a:t>
            </a:r>
            <a:r>
              <a:rPr lang="en-US" i="1" u="sng" dirty="0"/>
              <a:t>with replacement </a:t>
            </a:r>
            <a:r>
              <a:rPr lang="en-US" dirty="0"/>
              <a:t>from the original sample (where n is the number of observations in the dataset)</a:t>
            </a:r>
          </a:p>
          <a:p>
            <a:pPr marL="525780" lvl="1" indent="-342900">
              <a:buFont typeface="+mj-lt"/>
              <a:buAutoNum type="arabicPeriod"/>
            </a:pPr>
            <a:r>
              <a:rPr lang="en-US" dirty="0"/>
              <a:t>Record the statistic (e.g., mean) of the n sampled values</a:t>
            </a:r>
          </a:p>
          <a:p>
            <a:pPr marL="525780" lvl="1" indent="-342900">
              <a:buFont typeface="+mj-lt"/>
              <a:buAutoNum type="arabicPeriod"/>
            </a:pPr>
            <a:r>
              <a:rPr lang="en-US" dirty="0"/>
              <a:t>Repeat R times</a:t>
            </a:r>
          </a:p>
          <a:p>
            <a:pPr marL="525780" lvl="1" indent="-342900">
              <a:buFont typeface="+mj-lt"/>
              <a:buAutoNum type="arabicPeriod"/>
            </a:pPr>
            <a:r>
              <a:rPr lang="en-US" dirty="0"/>
              <a:t>Use the R results to:</a:t>
            </a:r>
          </a:p>
          <a:p>
            <a:pPr lvl="2"/>
            <a:r>
              <a:rPr lang="en-US" dirty="0"/>
              <a:t>Calculate their standard deviation (to estimate the standard error)</a:t>
            </a:r>
          </a:p>
          <a:p>
            <a:pPr lvl="2"/>
            <a:r>
              <a:rPr lang="en-US" dirty="0"/>
              <a:t>Produce a histogram or boxplot</a:t>
            </a:r>
          </a:p>
          <a:p>
            <a:pPr lvl="2"/>
            <a:r>
              <a:rPr lang="en-US" dirty="0"/>
              <a:t>Find a confidence interval</a:t>
            </a:r>
          </a:p>
        </p:txBody>
      </p:sp>
      <p:sp>
        <p:nvSpPr>
          <p:cNvPr id="6" name="Text Placeholder 5">
            <a:extLst>
              <a:ext uri="{FF2B5EF4-FFF2-40B4-BE49-F238E27FC236}">
                <a16:creationId xmlns:a16="http://schemas.microsoft.com/office/drawing/2014/main" id="{95353EF8-172B-408F-9FB7-C717F35A23C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7695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78A6E-A8B6-47EC-BA2C-5B77248C6153}"/>
              </a:ext>
            </a:extLst>
          </p:cNvPr>
          <p:cNvSpPr>
            <a:spLocks noGrp="1"/>
          </p:cNvSpPr>
          <p:nvPr>
            <p:ph type="title"/>
          </p:nvPr>
        </p:nvSpPr>
        <p:spPr/>
        <p:txBody>
          <a:bodyPr>
            <a:normAutofit fontScale="90000"/>
          </a:bodyPr>
          <a:lstStyle/>
          <a:p>
            <a:r>
              <a:rPr lang="en-US" dirty="0"/>
              <a:t>The Bootstrap</a:t>
            </a:r>
          </a:p>
        </p:txBody>
      </p:sp>
      <p:sp>
        <p:nvSpPr>
          <p:cNvPr id="6" name="Text Placeholder 5">
            <a:extLst>
              <a:ext uri="{FF2B5EF4-FFF2-40B4-BE49-F238E27FC236}">
                <a16:creationId xmlns:a16="http://schemas.microsoft.com/office/drawing/2014/main" id="{135F3121-1435-4174-AD41-8BCFCE9BF489}"/>
              </a:ext>
            </a:extLst>
          </p:cNvPr>
          <p:cNvSpPr>
            <a:spLocks noGrp="1"/>
          </p:cNvSpPr>
          <p:nvPr>
            <p:ph type="body" sz="quarter" idx="10"/>
          </p:nvPr>
        </p:nvSpPr>
        <p:spPr/>
        <p:txBody>
          <a:bodyPr/>
          <a:lstStyle/>
          <a:p>
            <a:endParaRPr lang="en-US"/>
          </a:p>
        </p:txBody>
      </p:sp>
      <p:pic>
        <p:nvPicPr>
          <p:cNvPr id="3" name="Picture 2" descr="Diagram&#10;&#10;Description automatically generated">
            <a:extLst>
              <a:ext uri="{FF2B5EF4-FFF2-40B4-BE49-F238E27FC236}">
                <a16:creationId xmlns:a16="http://schemas.microsoft.com/office/drawing/2014/main" id="{F5C3C1BE-67C0-45F6-9DAF-D7901771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824" y="1756056"/>
            <a:ext cx="5148861" cy="2112559"/>
          </a:xfrm>
          <a:prstGeom prst="rect">
            <a:avLst/>
          </a:prstGeom>
        </p:spPr>
      </p:pic>
    </p:spTree>
    <p:extLst>
      <p:ext uri="{BB962C8B-B14F-4D97-AF65-F5344CB8AC3E}">
        <p14:creationId xmlns:p14="http://schemas.microsoft.com/office/powerpoint/2010/main" val="60090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78A6E-A8B6-47EC-BA2C-5B77248C6153}"/>
              </a:ext>
            </a:extLst>
          </p:cNvPr>
          <p:cNvSpPr>
            <a:spLocks noGrp="1"/>
          </p:cNvSpPr>
          <p:nvPr>
            <p:ph type="title"/>
          </p:nvPr>
        </p:nvSpPr>
        <p:spPr/>
        <p:txBody>
          <a:bodyPr>
            <a:normAutofit fontScale="90000"/>
          </a:bodyPr>
          <a:lstStyle/>
          <a:p>
            <a:r>
              <a:rPr lang="en-US" dirty="0"/>
              <a:t>The Bootstrap</a:t>
            </a:r>
          </a:p>
        </p:txBody>
      </p:sp>
      <p:sp>
        <p:nvSpPr>
          <p:cNvPr id="6" name="Text Placeholder 5">
            <a:extLst>
              <a:ext uri="{FF2B5EF4-FFF2-40B4-BE49-F238E27FC236}">
                <a16:creationId xmlns:a16="http://schemas.microsoft.com/office/drawing/2014/main" id="{135F3121-1435-4174-AD41-8BCFCE9BF489}"/>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2EF0676B-9EB4-4B6D-B0D4-F61F58D15E5B}"/>
              </a:ext>
            </a:extLst>
          </p:cNvPr>
          <p:cNvPicPr>
            <a:picLocks noChangeAspect="1"/>
          </p:cNvPicPr>
          <p:nvPr/>
        </p:nvPicPr>
        <p:blipFill>
          <a:blip r:embed="rId2"/>
          <a:stretch>
            <a:fillRect/>
          </a:stretch>
        </p:blipFill>
        <p:spPr>
          <a:xfrm>
            <a:off x="2285788" y="1498282"/>
            <a:ext cx="4667250" cy="3000375"/>
          </a:xfrm>
          <a:prstGeom prst="rect">
            <a:avLst/>
          </a:prstGeom>
        </p:spPr>
      </p:pic>
      <p:sp>
        <p:nvSpPr>
          <p:cNvPr id="8" name="TextBox 7">
            <a:extLst>
              <a:ext uri="{FF2B5EF4-FFF2-40B4-BE49-F238E27FC236}">
                <a16:creationId xmlns:a16="http://schemas.microsoft.com/office/drawing/2014/main" id="{74473C27-0D2D-4D4A-89CA-04DFF883C641}"/>
              </a:ext>
            </a:extLst>
          </p:cNvPr>
          <p:cNvSpPr txBox="1"/>
          <p:nvPr/>
        </p:nvSpPr>
        <p:spPr>
          <a:xfrm>
            <a:off x="2223240" y="4623235"/>
            <a:ext cx="4792345" cy="369332"/>
          </a:xfrm>
          <a:prstGeom prst="rect">
            <a:avLst/>
          </a:prstGeom>
          <a:noFill/>
        </p:spPr>
        <p:txBody>
          <a:bodyPr wrap="square" rtlCol="0">
            <a:spAutoFit/>
          </a:bodyPr>
          <a:lstStyle/>
          <a:p>
            <a:pPr algn="ctr"/>
            <a:r>
              <a:rPr lang="en-US" dirty="0">
                <a:solidFill>
                  <a:schemeClr val="bg1"/>
                </a:solidFill>
                <a:latin typeface="+mj-lt"/>
              </a:rPr>
              <a:t>ISLR, Figure 5.11</a:t>
            </a:r>
          </a:p>
        </p:txBody>
      </p:sp>
    </p:spTree>
    <p:extLst>
      <p:ext uri="{BB962C8B-B14F-4D97-AF65-F5344CB8AC3E}">
        <p14:creationId xmlns:p14="http://schemas.microsoft.com/office/powerpoint/2010/main" val="334087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0A56-B1B8-4699-9390-1B98C96D87BF}"/>
              </a:ext>
            </a:extLst>
          </p:cNvPr>
          <p:cNvSpPr>
            <a:spLocks noGrp="1"/>
          </p:cNvSpPr>
          <p:nvPr>
            <p:ph type="title"/>
          </p:nvPr>
        </p:nvSpPr>
        <p:spPr/>
        <p:txBody>
          <a:bodyPr>
            <a:normAutofit fontScale="90000"/>
          </a:bodyPr>
          <a:lstStyle/>
          <a:p>
            <a:r>
              <a:rPr lang="en-US" dirty="0"/>
              <a:t>General Picture </a:t>
            </a:r>
          </a:p>
        </p:txBody>
      </p:sp>
      <p:sp>
        <p:nvSpPr>
          <p:cNvPr id="5" name="TextBox 4">
            <a:extLst>
              <a:ext uri="{FF2B5EF4-FFF2-40B4-BE49-F238E27FC236}">
                <a16:creationId xmlns:a16="http://schemas.microsoft.com/office/drawing/2014/main" id="{CC38FD60-3446-40EB-B729-06F3318C6B38}"/>
              </a:ext>
            </a:extLst>
          </p:cNvPr>
          <p:cNvSpPr txBox="1"/>
          <p:nvPr/>
        </p:nvSpPr>
        <p:spPr>
          <a:xfrm>
            <a:off x="1377950" y="947182"/>
            <a:ext cx="1504950" cy="369332"/>
          </a:xfrm>
          <a:prstGeom prst="rect">
            <a:avLst/>
          </a:prstGeom>
          <a:noFill/>
        </p:spPr>
        <p:txBody>
          <a:bodyPr wrap="square" rtlCol="0">
            <a:spAutoFit/>
          </a:bodyPr>
          <a:lstStyle/>
          <a:p>
            <a:pPr algn="ctr"/>
            <a:r>
              <a:rPr lang="en-US" dirty="0">
                <a:solidFill>
                  <a:schemeClr val="bg1"/>
                </a:solidFill>
                <a:latin typeface="+mj-lt"/>
              </a:rPr>
              <a:t>Real World</a:t>
            </a:r>
          </a:p>
        </p:txBody>
      </p:sp>
      <p:sp>
        <p:nvSpPr>
          <p:cNvPr id="6" name="TextBox 5">
            <a:extLst>
              <a:ext uri="{FF2B5EF4-FFF2-40B4-BE49-F238E27FC236}">
                <a16:creationId xmlns:a16="http://schemas.microsoft.com/office/drawing/2014/main" id="{5E28D8BC-09A0-4A53-AB52-DBA8DB29FD8D}"/>
              </a:ext>
            </a:extLst>
          </p:cNvPr>
          <p:cNvSpPr txBox="1"/>
          <p:nvPr/>
        </p:nvSpPr>
        <p:spPr>
          <a:xfrm>
            <a:off x="5359400" y="947182"/>
            <a:ext cx="3200400" cy="369332"/>
          </a:xfrm>
          <a:prstGeom prst="rect">
            <a:avLst/>
          </a:prstGeom>
          <a:noFill/>
        </p:spPr>
        <p:txBody>
          <a:bodyPr wrap="square" rtlCol="0">
            <a:spAutoFit/>
          </a:bodyPr>
          <a:lstStyle/>
          <a:p>
            <a:pPr algn="ctr"/>
            <a:r>
              <a:rPr lang="en-US" dirty="0">
                <a:solidFill>
                  <a:schemeClr val="bg1"/>
                </a:solidFill>
                <a:latin typeface="+mj-lt"/>
              </a:rPr>
              <a:t>Bootstrap World</a:t>
            </a:r>
          </a:p>
        </p:txBody>
      </p:sp>
      <p:pic>
        <p:nvPicPr>
          <p:cNvPr id="7" name="Picture 6">
            <a:extLst>
              <a:ext uri="{FF2B5EF4-FFF2-40B4-BE49-F238E27FC236}">
                <a16:creationId xmlns:a16="http://schemas.microsoft.com/office/drawing/2014/main" id="{8102127A-0EB6-47A1-8B69-B859D6AFBEC9}"/>
              </a:ext>
            </a:extLst>
          </p:cNvPr>
          <p:cNvPicPr>
            <a:picLocks noChangeAspect="1"/>
          </p:cNvPicPr>
          <p:nvPr/>
        </p:nvPicPr>
        <p:blipFill>
          <a:blip r:embed="rId2"/>
          <a:stretch>
            <a:fillRect/>
          </a:stretch>
        </p:blipFill>
        <p:spPr>
          <a:xfrm>
            <a:off x="224790" y="1830070"/>
            <a:ext cx="1416627" cy="1281430"/>
          </a:xfrm>
          <a:prstGeom prst="rect">
            <a:avLst/>
          </a:prstGeom>
        </p:spPr>
      </p:pic>
      <p:pic>
        <p:nvPicPr>
          <p:cNvPr id="8" name="Picture 7">
            <a:extLst>
              <a:ext uri="{FF2B5EF4-FFF2-40B4-BE49-F238E27FC236}">
                <a16:creationId xmlns:a16="http://schemas.microsoft.com/office/drawing/2014/main" id="{52D83D0F-0564-4974-BCF7-DF9F11E59B17}"/>
              </a:ext>
            </a:extLst>
          </p:cNvPr>
          <p:cNvPicPr>
            <a:picLocks noChangeAspect="1"/>
          </p:cNvPicPr>
          <p:nvPr/>
        </p:nvPicPr>
        <p:blipFill>
          <a:blip r:embed="rId3"/>
          <a:stretch>
            <a:fillRect/>
          </a:stretch>
        </p:blipFill>
        <p:spPr>
          <a:xfrm>
            <a:off x="2882900" y="2085340"/>
            <a:ext cx="770890" cy="770890"/>
          </a:xfrm>
          <a:prstGeom prst="rect">
            <a:avLst/>
          </a:prstGeom>
        </p:spPr>
      </p:pic>
      <p:sp>
        <p:nvSpPr>
          <p:cNvPr id="9" name="Arrow: Right 8">
            <a:extLst>
              <a:ext uri="{FF2B5EF4-FFF2-40B4-BE49-F238E27FC236}">
                <a16:creationId xmlns:a16="http://schemas.microsoft.com/office/drawing/2014/main" id="{72821DC3-2D00-4014-85CB-E75E9B415F00}"/>
              </a:ext>
            </a:extLst>
          </p:cNvPr>
          <p:cNvSpPr/>
          <p:nvPr/>
        </p:nvSpPr>
        <p:spPr>
          <a:xfrm>
            <a:off x="1685867" y="2374900"/>
            <a:ext cx="1152583" cy="1968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CD5652-C637-4FFE-B302-A9E7DDA4ED97}"/>
              </a:ext>
            </a:extLst>
          </p:cNvPr>
          <p:cNvSpPr txBox="1"/>
          <p:nvPr/>
        </p:nvSpPr>
        <p:spPr>
          <a:xfrm>
            <a:off x="264794" y="1562427"/>
            <a:ext cx="1336617" cy="276999"/>
          </a:xfrm>
          <a:prstGeom prst="rect">
            <a:avLst/>
          </a:prstGeom>
          <a:noFill/>
        </p:spPr>
        <p:txBody>
          <a:bodyPr wrap="square" rtlCol="0">
            <a:spAutoFit/>
          </a:bodyPr>
          <a:lstStyle/>
          <a:p>
            <a:pPr algn="ctr"/>
            <a:r>
              <a:rPr lang="en-US" sz="1200" dirty="0">
                <a:solidFill>
                  <a:schemeClr val="bg1"/>
                </a:solidFill>
                <a:latin typeface="+mj-lt"/>
              </a:rPr>
              <a:t>Population</a:t>
            </a:r>
            <a:endParaRPr lang="en-US" dirty="0">
              <a:solidFill>
                <a:schemeClr val="bg1"/>
              </a:solidFill>
              <a:latin typeface="+mj-l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73B6779-80FF-493B-BDFD-537115D7B866}"/>
                  </a:ext>
                </a:extLst>
              </p:cNvPr>
              <p:cNvSpPr txBox="1"/>
              <p:nvPr/>
            </p:nvSpPr>
            <p:spPr>
              <a:xfrm>
                <a:off x="2515870" y="1623675"/>
                <a:ext cx="1504950" cy="461665"/>
              </a:xfrm>
              <a:prstGeom prst="rect">
                <a:avLst/>
              </a:prstGeom>
              <a:noFill/>
            </p:spPr>
            <p:txBody>
              <a:bodyPr wrap="square" rtlCol="0">
                <a:spAutoFit/>
              </a:bodyPr>
              <a:lstStyle/>
              <a:p>
                <a:pPr algn="ctr"/>
                <a:r>
                  <a:rPr lang="en-US" sz="1200" dirty="0">
                    <a:solidFill>
                      <a:schemeClr val="bg1"/>
                    </a:solidFill>
                    <a:latin typeface="+mj-lt"/>
                  </a:rPr>
                  <a:t>Data</a:t>
                </a:r>
              </a:p>
              <a:p>
                <a:pPr algn="ctr"/>
                <a14:m>
                  <m:oMathPara xmlns:m="http://schemas.openxmlformats.org/officeDocument/2006/math">
                    <m:oMathParaPr>
                      <m:jc m:val="centerGroup"/>
                    </m:oMathParaPr>
                    <m:oMath xmlns:m="http://schemas.openxmlformats.org/officeDocument/2006/math">
                      <m:r>
                        <a:rPr lang="en-US" sz="1200" b="0" i="1" smtClean="0">
                          <a:solidFill>
                            <a:schemeClr val="bg1"/>
                          </a:solidFill>
                          <a:latin typeface="Cambria Math" panose="02040503050406030204" pitchFamily="18" charset="0"/>
                        </a:rPr>
                        <m:t>𝑍</m:t>
                      </m:r>
                      <m:r>
                        <a:rPr lang="en-US" sz="1200" b="0" i="1" smtClean="0">
                          <a:solidFill>
                            <a:schemeClr val="bg1"/>
                          </a:solidFill>
                          <a:latin typeface="Cambria Math" panose="02040503050406030204" pitchFamily="18" charset="0"/>
                        </a:rPr>
                        <m:t>=(</m:t>
                      </m:r>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1</m:t>
                          </m:r>
                        </m:sub>
                      </m:sSub>
                      <m:r>
                        <a:rPr lang="en-US" sz="1200" b="0" i="1" smtClean="0">
                          <a:solidFill>
                            <a:schemeClr val="bg1"/>
                          </a:solidFill>
                          <a:latin typeface="Cambria Math" panose="02040503050406030204" pitchFamily="18" charset="0"/>
                        </a:rPr>
                        <m:t>,</m:t>
                      </m:r>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2</m:t>
                          </m:r>
                        </m:sub>
                      </m:sSub>
                      <m:r>
                        <a:rPr lang="en-US" sz="1200" b="0" i="1" smtClean="0">
                          <a:solidFill>
                            <a:schemeClr val="bg1"/>
                          </a:solidFill>
                          <a:latin typeface="Cambria Math" panose="02040503050406030204" pitchFamily="18" charset="0"/>
                        </a:rPr>
                        <m:t>, …,</m:t>
                      </m:r>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𝑛</m:t>
                          </m:r>
                        </m:sub>
                      </m:sSub>
                      <m:r>
                        <a:rPr lang="en-US" sz="1200" b="0" i="1" smtClean="0">
                          <a:solidFill>
                            <a:schemeClr val="bg1"/>
                          </a:solidFill>
                          <a:latin typeface="Cambria Math" panose="02040503050406030204" pitchFamily="18" charset="0"/>
                        </a:rPr>
                        <m:t>)</m:t>
                      </m:r>
                    </m:oMath>
                  </m:oMathPara>
                </a14:m>
                <a:endParaRPr lang="en-US" sz="1200" dirty="0">
                  <a:solidFill>
                    <a:schemeClr val="bg1"/>
                  </a:solidFill>
                  <a:latin typeface="+mj-lt"/>
                </a:endParaRPr>
              </a:p>
            </p:txBody>
          </p:sp>
        </mc:Choice>
        <mc:Fallback xmlns="">
          <p:sp>
            <p:nvSpPr>
              <p:cNvPr id="12" name="TextBox 11">
                <a:extLst>
                  <a:ext uri="{FF2B5EF4-FFF2-40B4-BE49-F238E27FC236}">
                    <a16:creationId xmlns:a16="http://schemas.microsoft.com/office/drawing/2014/main" id="{873B6779-80FF-493B-BDFD-537115D7B866}"/>
                  </a:ext>
                </a:extLst>
              </p:cNvPr>
              <p:cNvSpPr txBox="1">
                <a:spLocks noRot="1" noChangeAspect="1" noMove="1" noResize="1" noEditPoints="1" noAdjustHandles="1" noChangeArrowheads="1" noChangeShapeType="1" noTextEdit="1"/>
              </p:cNvSpPr>
              <p:nvPr/>
            </p:nvSpPr>
            <p:spPr>
              <a:xfrm>
                <a:off x="2515870" y="1623675"/>
                <a:ext cx="1504950" cy="461665"/>
              </a:xfrm>
              <a:prstGeom prst="rect">
                <a:avLst/>
              </a:prstGeom>
              <a:blipFill>
                <a:blip r:embed="rId4"/>
                <a:stretch>
                  <a:fillRect b="-3947"/>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E65CDBFC-6B29-4CC3-905D-BAA1570E16BD}"/>
              </a:ext>
            </a:extLst>
          </p:cNvPr>
          <p:cNvSpPr/>
          <p:nvPr/>
        </p:nvSpPr>
        <p:spPr>
          <a:xfrm rot="5400000">
            <a:off x="3061336" y="2983866"/>
            <a:ext cx="414018" cy="1968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A3E8D4-3B30-41FB-AAA6-D36227E409C8}"/>
                  </a:ext>
                </a:extLst>
              </p:cNvPr>
              <p:cNvSpPr txBox="1"/>
              <p:nvPr/>
            </p:nvSpPr>
            <p:spPr>
              <a:xfrm>
                <a:off x="2600036" y="3289300"/>
                <a:ext cx="1336617" cy="646331"/>
              </a:xfrm>
              <a:prstGeom prst="rect">
                <a:avLst/>
              </a:prstGeom>
              <a:noFill/>
            </p:spPr>
            <p:txBody>
              <a:bodyPr wrap="square" rtlCol="0">
                <a:spAutoFit/>
              </a:bodyPr>
              <a:lstStyle/>
              <a:p>
                <a:pPr algn="ctr"/>
                <a:r>
                  <a:rPr lang="en-US" sz="1200" dirty="0">
                    <a:solidFill>
                      <a:schemeClr val="bg1"/>
                    </a:solidFill>
                    <a:latin typeface="+mj-lt"/>
                  </a:rPr>
                  <a:t>Repeat multiple times and estimate </a:t>
                </a:r>
                <a14:m>
                  <m:oMath xmlns:m="http://schemas.openxmlformats.org/officeDocument/2006/math">
                    <m:r>
                      <a:rPr lang="en-US" sz="1200" b="0" i="1" smtClean="0">
                        <a:solidFill>
                          <a:schemeClr val="bg1"/>
                        </a:solidFill>
                        <a:latin typeface="Cambria Math" panose="02040503050406030204" pitchFamily="18" charset="0"/>
                      </a:rPr>
                      <m:t>𝑓</m:t>
                    </m:r>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𝑍</m:t>
                    </m:r>
                    <m:r>
                      <a:rPr lang="en-US" sz="1200" b="0" i="1" smtClean="0">
                        <a:solidFill>
                          <a:schemeClr val="bg1"/>
                        </a:solidFill>
                        <a:latin typeface="Cambria Math" panose="02040503050406030204" pitchFamily="18" charset="0"/>
                      </a:rPr>
                      <m:t>)</m:t>
                    </m:r>
                  </m:oMath>
                </a14:m>
                <a:endParaRPr lang="en-US" dirty="0">
                  <a:solidFill>
                    <a:schemeClr val="bg1"/>
                  </a:solidFill>
                  <a:latin typeface="+mj-lt"/>
                </a:endParaRPr>
              </a:p>
            </p:txBody>
          </p:sp>
        </mc:Choice>
        <mc:Fallback xmlns="">
          <p:sp>
            <p:nvSpPr>
              <p:cNvPr id="14" name="TextBox 13">
                <a:extLst>
                  <a:ext uri="{FF2B5EF4-FFF2-40B4-BE49-F238E27FC236}">
                    <a16:creationId xmlns:a16="http://schemas.microsoft.com/office/drawing/2014/main" id="{BFA3E8D4-3B30-41FB-AAA6-D36227E409C8}"/>
                  </a:ext>
                </a:extLst>
              </p:cNvPr>
              <p:cNvSpPr txBox="1">
                <a:spLocks noRot="1" noChangeAspect="1" noMove="1" noResize="1" noEditPoints="1" noAdjustHandles="1" noChangeArrowheads="1" noChangeShapeType="1" noTextEdit="1"/>
              </p:cNvSpPr>
              <p:nvPr/>
            </p:nvSpPr>
            <p:spPr>
              <a:xfrm>
                <a:off x="2600036" y="3289300"/>
                <a:ext cx="1336617" cy="646331"/>
              </a:xfrm>
              <a:prstGeom prst="rect">
                <a:avLst/>
              </a:prstGeom>
              <a:blipFill>
                <a:blip r:embed="rId5"/>
                <a:stretch>
                  <a:fillRect t="-943" b="-6604"/>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9F27F99-1428-4AD2-BAD4-57C22B5D8BBD}"/>
              </a:ext>
            </a:extLst>
          </p:cNvPr>
          <p:cNvPicPr>
            <a:picLocks noChangeAspect="1"/>
          </p:cNvPicPr>
          <p:nvPr/>
        </p:nvPicPr>
        <p:blipFill>
          <a:blip r:embed="rId3"/>
          <a:stretch>
            <a:fillRect/>
          </a:stretch>
        </p:blipFill>
        <p:spPr>
          <a:xfrm>
            <a:off x="7562763" y="2009976"/>
            <a:ext cx="770890" cy="770890"/>
          </a:xfrm>
          <a:prstGeom prst="rect">
            <a:avLst/>
          </a:prstGeom>
        </p:spPr>
      </p:pic>
      <p:sp>
        <p:nvSpPr>
          <p:cNvPr id="17" name="Arrow: Right 16">
            <a:extLst>
              <a:ext uri="{FF2B5EF4-FFF2-40B4-BE49-F238E27FC236}">
                <a16:creationId xmlns:a16="http://schemas.microsoft.com/office/drawing/2014/main" id="{DE6F6A97-5065-4CFF-B515-BD7F4B4C8202}"/>
              </a:ext>
            </a:extLst>
          </p:cNvPr>
          <p:cNvSpPr/>
          <p:nvPr/>
        </p:nvSpPr>
        <p:spPr>
          <a:xfrm>
            <a:off x="6365730" y="2299536"/>
            <a:ext cx="1152583" cy="1968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A608E6-55DB-414A-824A-AF2575646A02}"/>
              </a:ext>
            </a:extLst>
          </p:cNvPr>
          <p:cNvSpPr txBox="1"/>
          <p:nvPr/>
        </p:nvSpPr>
        <p:spPr>
          <a:xfrm>
            <a:off x="5147800" y="1599653"/>
            <a:ext cx="1336617" cy="461665"/>
          </a:xfrm>
          <a:prstGeom prst="rect">
            <a:avLst/>
          </a:prstGeom>
          <a:noFill/>
        </p:spPr>
        <p:txBody>
          <a:bodyPr wrap="square" rtlCol="0">
            <a:spAutoFit/>
          </a:bodyPr>
          <a:lstStyle/>
          <a:p>
            <a:pPr algn="ctr"/>
            <a:r>
              <a:rPr lang="en-US" sz="1200" dirty="0">
                <a:solidFill>
                  <a:schemeClr val="bg1"/>
                </a:solidFill>
                <a:latin typeface="+mj-lt"/>
              </a:rPr>
              <a:t>Estimated Population</a:t>
            </a:r>
            <a:endParaRPr lang="en-US" dirty="0">
              <a:solidFill>
                <a:schemeClr val="bg1"/>
              </a:solidFill>
              <a:latin typeface="+mj-lt"/>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DDF561-11F1-43CA-A7B4-4B6C4BD9D619}"/>
                  </a:ext>
                </a:extLst>
              </p:cNvPr>
              <p:cNvSpPr txBox="1"/>
              <p:nvPr/>
            </p:nvSpPr>
            <p:spPr>
              <a:xfrm>
                <a:off x="7195733" y="1548311"/>
                <a:ext cx="1504950" cy="477695"/>
              </a:xfrm>
              <a:prstGeom prst="rect">
                <a:avLst/>
              </a:prstGeom>
              <a:noFill/>
            </p:spPr>
            <p:txBody>
              <a:bodyPr wrap="square" rtlCol="0">
                <a:spAutoFit/>
              </a:bodyPr>
              <a:lstStyle/>
              <a:p>
                <a:pPr algn="ctr"/>
                <a:r>
                  <a:rPr lang="en-US" sz="1200" dirty="0">
                    <a:solidFill>
                      <a:schemeClr val="bg1"/>
                    </a:solidFill>
                    <a:latin typeface="+mj-lt"/>
                  </a:rPr>
                  <a:t>Bootstrap Dataset</a:t>
                </a:r>
              </a:p>
              <a:p>
                <a:pPr algn="ct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panose="02040503050406030204" pitchFamily="18" charset="0"/>
                            </a:rPr>
                          </m:ctrlPr>
                        </m:sSubSupPr>
                        <m:e>
                          <m:sSup>
                            <m:sSupPr>
                              <m:ctrlPr>
                                <a:rPr lang="en-US" sz="120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𝑍</m:t>
                              </m:r>
                            </m:e>
                            <m:sup>
                              <m:r>
                                <a:rPr lang="en-US" sz="1200" b="0" i="1" smtClean="0">
                                  <a:solidFill>
                                    <a:schemeClr val="bg1"/>
                                  </a:solidFill>
                                  <a:latin typeface="Cambria Math" panose="02040503050406030204" pitchFamily="18" charset="0"/>
                                </a:rPr>
                                <m:t>∗</m:t>
                              </m:r>
                            </m:sup>
                          </m:sSup>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1</m:t>
                          </m:r>
                        </m:sub>
                        <m:sup>
                          <m:r>
                            <a:rPr lang="en-US" sz="1200" b="0" i="1" smtClean="0">
                              <a:solidFill>
                                <a:schemeClr val="bg1"/>
                              </a:solidFill>
                              <a:latin typeface="Cambria Math" panose="02040503050406030204" pitchFamily="18" charset="0"/>
                            </a:rPr>
                            <m:t>∗</m:t>
                          </m:r>
                        </m:sup>
                      </m:sSubSup>
                      <m:r>
                        <a:rPr lang="en-US" sz="1200" b="0" i="0" smtClean="0">
                          <a:solidFill>
                            <a:schemeClr val="bg1"/>
                          </a:solidFill>
                          <a:latin typeface="Cambria Math" panose="02040503050406030204" pitchFamily="18" charset="0"/>
                        </a:rPr>
                        <m:t>,</m:t>
                      </m:r>
                      <m:sSubSup>
                        <m:sSubSupPr>
                          <m:ctrlPr>
                            <a:rPr lang="en-US" sz="1200" b="0" i="1" smtClean="0">
                              <a:solidFill>
                                <a:schemeClr val="bg1"/>
                              </a:solidFill>
                              <a:latin typeface="Cambria Math" panose="02040503050406030204" pitchFamily="18" charset="0"/>
                            </a:rPr>
                          </m:ctrlPr>
                        </m:sSubSupPr>
                        <m:e>
                          <m:r>
                            <a:rPr lang="en-US" sz="1200" b="0" i="1" smtClean="0">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2</m:t>
                          </m:r>
                        </m:sub>
                        <m:sup>
                          <m:r>
                            <a:rPr lang="en-US" sz="1200" b="0" i="1" smtClean="0">
                              <a:solidFill>
                                <a:schemeClr val="bg1"/>
                              </a:solidFill>
                              <a:latin typeface="Cambria Math" panose="02040503050406030204" pitchFamily="18" charset="0"/>
                            </a:rPr>
                            <m:t>∗</m:t>
                          </m:r>
                        </m:sup>
                      </m:sSubSup>
                      <m:r>
                        <a:rPr lang="en-US" sz="1200" b="0" i="1" smtClean="0">
                          <a:solidFill>
                            <a:schemeClr val="bg1"/>
                          </a:solidFill>
                          <a:latin typeface="Cambria Math" panose="02040503050406030204" pitchFamily="18" charset="0"/>
                        </a:rPr>
                        <m:t>,…,</m:t>
                      </m:r>
                      <m:sSubSup>
                        <m:sSubSupPr>
                          <m:ctrlPr>
                            <a:rPr lang="en-US" sz="1200" b="0" i="1" smtClean="0">
                              <a:solidFill>
                                <a:schemeClr val="bg1"/>
                              </a:solidFill>
                              <a:latin typeface="Cambria Math" panose="02040503050406030204" pitchFamily="18" charset="0"/>
                            </a:rPr>
                          </m:ctrlPr>
                        </m:sSubSupPr>
                        <m:e>
                          <m:r>
                            <a:rPr lang="en-US" sz="1200" b="0" i="1" smtClean="0">
                              <a:solidFill>
                                <a:schemeClr val="bg1"/>
                              </a:solidFill>
                              <a:latin typeface="Cambria Math" panose="02040503050406030204" pitchFamily="18" charset="0"/>
                            </a:rPr>
                            <m:t>𝑧</m:t>
                          </m:r>
                        </m:e>
                        <m:sub>
                          <m:r>
                            <a:rPr lang="en-US" sz="1200" b="0" i="1" smtClean="0">
                              <a:solidFill>
                                <a:schemeClr val="bg1"/>
                              </a:solidFill>
                              <a:latin typeface="Cambria Math" panose="02040503050406030204" pitchFamily="18" charset="0"/>
                            </a:rPr>
                            <m:t>𝑛</m:t>
                          </m:r>
                        </m:sub>
                        <m:sup>
                          <m:r>
                            <a:rPr lang="en-US" sz="1200" b="0" i="1" smtClean="0">
                              <a:solidFill>
                                <a:schemeClr val="bg1"/>
                              </a:solidFill>
                              <a:latin typeface="Cambria Math" panose="02040503050406030204" pitchFamily="18" charset="0"/>
                            </a:rPr>
                            <m:t>∗</m:t>
                          </m:r>
                        </m:sup>
                      </m:sSubSup>
                      <m:r>
                        <a:rPr lang="en-US" sz="1200" b="0" i="1" smtClean="0">
                          <a:solidFill>
                            <a:schemeClr val="bg1"/>
                          </a:solidFill>
                          <a:latin typeface="Cambria Math" panose="02040503050406030204" pitchFamily="18" charset="0"/>
                        </a:rPr>
                        <m:t>)</m:t>
                      </m:r>
                    </m:oMath>
                  </m:oMathPara>
                </a14:m>
                <a:endParaRPr lang="en-US" sz="1200" dirty="0">
                  <a:solidFill>
                    <a:schemeClr val="bg1"/>
                  </a:solidFill>
                  <a:latin typeface="+mj-lt"/>
                </a:endParaRPr>
              </a:p>
            </p:txBody>
          </p:sp>
        </mc:Choice>
        <mc:Fallback xmlns="">
          <p:sp>
            <p:nvSpPr>
              <p:cNvPr id="19" name="TextBox 18">
                <a:extLst>
                  <a:ext uri="{FF2B5EF4-FFF2-40B4-BE49-F238E27FC236}">
                    <a16:creationId xmlns:a16="http://schemas.microsoft.com/office/drawing/2014/main" id="{BFDDF561-11F1-43CA-A7B4-4B6C4BD9D619}"/>
                  </a:ext>
                </a:extLst>
              </p:cNvPr>
              <p:cNvSpPr txBox="1">
                <a:spLocks noRot="1" noChangeAspect="1" noMove="1" noResize="1" noEditPoints="1" noAdjustHandles="1" noChangeArrowheads="1" noChangeShapeType="1" noTextEdit="1"/>
              </p:cNvSpPr>
              <p:nvPr/>
            </p:nvSpPr>
            <p:spPr>
              <a:xfrm>
                <a:off x="7195733" y="1548311"/>
                <a:ext cx="1504950" cy="477695"/>
              </a:xfrm>
              <a:prstGeom prst="rect">
                <a:avLst/>
              </a:prstGeom>
              <a:blipFill>
                <a:blip r:embed="rId6"/>
                <a:stretch>
                  <a:fillRect t="-1282" b="-1282"/>
                </a:stretch>
              </a:blipFill>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76B1D287-CE0F-49D1-AEA9-65B422AF1191}"/>
              </a:ext>
            </a:extLst>
          </p:cNvPr>
          <p:cNvSpPr/>
          <p:nvPr/>
        </p:nvSpPr>
        <p:spPr>
          <a:xfrm rot="5400000">
            <a:off x="7741199" y="2908502"/>
            <a:ext cx="414018" cy="1968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72D21C-CEE4-4EF6-A3B1-0E98B3456981}"/>
                  </a:ext>
                </a:extLst>
              </p:cNvPr>
              <p:cNvSpPr txBox="1"/>
              <p:nvPr/>
            </p:nvSpPr>
            <p:spPr>
              <a:xfrm>
                <a:off x="7279899" y="3213936"/>
                <a:ext cx="1336617" cy="662169"/>
              </a:xfrm>
              <a:prstGeom prst="rect">
                <a:avLst/>
              </a:prstGeom>
              <a:noFill/>
            </p:spPr>
            <p:txBody>
              <a:bodyPr wrap="square" rtlCol="0">
                <a:spAutoFit/>
              </a:bodyPr>
              <a:lstStyle/>
              <a:p>
                <a:pPr algn="ctr"/>
                <a:r>
                  <a:rPr lang="en-US" sz="1200" dirty="0">
                    <a:solidFill>
                      <a:schemeClr val="bg1"/>
                    </a:solidFill>
                    <a:latin typeface="+mj-lt"/>
                  </a:rPr>
                  <a:t>Repeat multiple times and estimate </a:t>
                </a:r>
                <a14:m>
                  <m:oMath xmlns:m="http://schemas.openxmlformats.org/officeDocument/2006/math">
                    <m:r>
                      <a:rPr lang="en-US" sz="1200" b="0" i="1" smtClean="0">
                        <a:solidFill>
                          <a:schemeClr val="bg1"/>
                        </a:solidFill>
                        <a:latin typeface="Cambria Math" panose="02040503050406030204" pitchFamily="18" charset="0"/>
                      </a:rPr>
                      <m:t>𝑓</m:t>
                    </m:r>
                    <m:r>
                      <a:rPr lang="en-US" sz="1200" b="0" i="1" smtClean="0">
                        <a:solidFill>
                          <a:schemeClr val="bg1"/>
                        </a:solidFill>
                        <a:latin typeface="Cambria Math" panose="02040503050406030204" pitchFamily="18" charset="0"/>
                      </a:rPr>
                      <m:t>(</m:t>
                    </m:r>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𝑍</m:t>
                        </m:r>
                      </m:e>
                      <m:sup>
                        <m:r>
                          <a:rPr lang="en-US" sz="1200" b="0" i="1" smtClean="0">
                            <a:solidFill>
                              <a:schemeClr val="bg1"/>
                            </a:solidFill>
                            <a:latin typeface="Cambria Math" panose="02040503050406030204" pitchFamily="18" charset="0"/>
                          </a:rPr>
                          <m:t>∗</m:t>
                        </m:r>
                      </m:sup>
                    </m:sSup>
                    <m:r>
                      <a:rPr lang="en-US" sz="1200" b="0" i="1" smtClean="0">
                        <a:solidFill>
                          <a:schemeClr val="bg1"/>
                        </a:solidFill>
                        <a:latin typeface="Cambria Math" panose="02040503050406030204" pitchFamily="18" charset="0"/>
                      </a:rPr>
                      <m:t>)</m:t>
                    </m:r>
                  </m:oMath>
                </a14:m>
                <a:endParaRPr lang="en-US" dirty="0">
                  <a:solidFill>
                    <a:schemeClr val="bg1"/>
                  </a:solidFill>
                  <a:latin typeface="+mj-lt"/>
                </a:endParaRPr>
              </a:p>
            </p:txBody>
          </p:sp>
        </mc:Choice>
        <mc:Fallback xmlns="">
          <p:sp>
            <p:nvSpPr>
              <p:cNvPr id="21" name="TextBox 20">
                <a:extLst>
                  <a:ext uri="{FF2B5EF4-FFF2-40B4-BE49-F238E27FC236}">
                    <a16:creationId xmlns:a16="http://schemas.microsoft.com/office/drawing/2014/main" id="{5672D21C-CEE4-4EF6-A3B1-0E98B3456981}"/>
                  </a:ext>
                </a:extLst>
              </p:cNvPr>
              <p:cNvSpPr txBox="1">
                <a:spLocks noRot="1" noChangeAspect="1" noMove="1" noResize="1" noEditPoints="1" noAdjustHandles="1" noChangeArrowheads="1" noChangeShapeType="1" noTextEdit="1"/>
              </p:cNvSpPr>
              <p:nvPr/>
            </p:nvSpPr>
            <p:spPr>
              <a:xfrm>
                <a:off x="7279899" y="3213936"/>
                <a:ext cx="1336617" cy="662169"/>
              </a:xfrm>
              <a:prstGeom prst="rect">
                <a:avLst/>
              </a:prstGeom>
              <a:blipFill>
                <a:blip r:embed="rId7"/>
                <a:stretch>
                  <a:fillRect b="-3670"/>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9076584-1F65-4EA1-83AC-E1C7811539C3}"/>
              </a:ext>
            </a:extLst>
          </p:cNvPr>
          <p:cNvPicPr>
            <a:picLocks noChangeAspect="1"/>
          </p:cNvPicPr>
          <p:nvPr/>
        </p:nvPicPr>
        <p:blipFill>
          <a:blip r:embed="rId3"/>
          <a:stretch>
            <a:fillRect/>
          </a:stretch>
        </p:blipFill>
        <p:spPr>
          <a:xfrm>
            <a:off x="5430664" y="2009976"/>
            <a:ext cx="770890" cy="770890"/>
          </a:xfrm>
          <a:prstGeom prst="rect">
            <a:avLst/>
          </a:prstGeom>
        </p:spPr>
      </p:pic>
      <p:sp>
        <p:nvSpPr>
          <p:cNvPr id="30" name="Rectangle 29">
            <a:extLst>
              <a:ext uri="{FF2B5EF4-FFF2-40B4-BE49-F238E27FC236}">
                <a16:creationId xmlns:a16="http://schemas.microsoft.com/office/drawing/2014/main" id="{01CC5E25-CDBD-4338-B8F1-D6FE2C7E3BAB}"/>
              </a:ext>
            </a:extLst>
          </p:cNvPr>
          <p:cNvSpPr/>
          <p:nvPr/>
        </p:nvSpPr>
        <p:spPr>
          <a:xfrm>
            <a:off x="1791518" y="2209145"/>
            <a:ext cx="941283" cy="215444"/>
          </a:xfrm>
          <a:prstGeom prst="rect">
            <a:avLst/>
          </a:prstGeom>
        </p:spPr>
        <p:txBody>
          <a:bodyPr wrap="none">
            <a:spAutoFit/>
          </a:bodyPr>
          <a:lstStyle/>
          <a:p>
            <a:pPr algn="ctr"/>
            <a:r>
              <a:rPr lang="en-US" sz="800" dirty="0">
                <a:solidFill>
                  <a:schemeClr val="bg1"/>
                </a:solidFill>
              </a:rPr>
              <a:t>Random Sampling</a:t>
            </a:r>
          </a:p>
        </p:txBody>
      </p:sp>
      <p:sp>
        <p:nvSpPr>
          <p:cNvPr id="31" name="Rectangle 30">
            <a:extLst>
              <a:ext uri="{FF2B5EF4-FFF2-40B4-BE49-F238E27FC236}">
                <a16:creationId xmlns:a16="http://schemas.microsoft.com/office/drawing/2014/main" id="{48C592FB-2E15-4070-BB54-15C1C7EBD095}"/>
              </a:ext>
            </a:extLst>
          </p:cNvPr>
          <p:cNvSpPr/>
          <p:nvPr/>
        </p:nvSpPr>
        <p:spPr>
          <a:xfrm>
            <a:off x="6419768" y="2101423"/>
            <a:ext cx="1002197" cy="215444"/>
          </a:xfrm>
          <a:prstGeom prst="rect">
            <a:avLst/>
          </a:prstGeom>
        </p:spPr>
        <p:txBody>
          <a:bodyPr wrap="none">
            <a:spAutoFit/>
          </a:bodyPr>
          <a:lstStyle/>
          <a:p>
            <a:pPr algn="ctr"/>
            <a:r>
              <a:rPr lang="en-US" sz="800" dirty="0">
                <a:solidFill>
                  <a:schemeClr val="bg1"/>
                </a:solidFill>
              </a:rPr>
              <a:t>Bootstrap Sampling</a:t>
            </a:r>
          </a:p>
        </p:txBody>
      </p:sp>
    </p:spTree>
    <p:extLst>
      <p:ext uri="{BB962C8B-B14F-4D97-AF65-F5344CB8AC3E}">
        <p14:creationId xmlns:p14="http://schemas.microsoft.com/office/powerpoint/2010/main" val="385667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F86C-56B8-41C1-8915-FA9C258C1DE7}"/>
              </a:ext>
            </a:extLst>
          </p:cNvPr>
          <p:cNvSpPr>
            <a:spLocks noGrp="1"/>
          </p:cNvSpPr>
          <p:nvPr>
            <p:ph type="title"/>
          </p:nvPr>
        </p:nvSpPr>
        <p:spPr/>
        <p:txBody>
          <a:bodyPr>
            <a:normAutofit fontScale="90000"/>
          </a:bodyPr>
          <a:lstStyle/>
          <a:p>
            <a:r>
              <a:rPr lang="en-US" dirty="0"/>
              <a:t>Example – Sample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C76CD3-4423-4869-95F7-72475B3EBFD7}"/>
                  </a:ext>
                </a:extLst>
              </p:cNvPr>
              <p:cNvSpPr>
                <a:spLocks noGrp="1"/>
              </p:cNvSpPr>
              <p:nvPr>
                <p:ph idx="1"/>
              </p:nvPr>
            </p:nvSpPr>
            <p:spPr>
              <a:xfrm>
                <a:off x="628650" y="1369218"/>
                <a:ext cx="7886700" cy="3597487"/>
              </a:xfrm>
            </p:spPr>
            <p:txBody>
              <a:bodyPr>
                <a:normAutofit/>
              </a:bodyPr>
              <a:lstStyle/>
              <a:p>
                <a:pPr marL="0" indent="0">
                  <a:buNone/>
                </a:pPr>
                <a:r>
                  <a:rPr lang="en-US" sz="2000" dirty="0"/>
                  <a:t>Classical statistics tells us that the standard error of a sample mean is estimated by the formula:</a:t>
                </a:r>
              </a:p>
              <a:p>
                <a:endParaRPr lang="en-US" sz="2000" dirty="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𝑆𝐸</m:t>
                      </m:r>
                      <m:d>
                        <m:dPr>
                          <m:ctrlPr>
                            <a:rPr lang="en-US" sz="1800" b="0" i="1" smtClean="0">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𝜎</m:t>
                          </m:r>
                        </m:e>
                        <m:sub>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sub>
                      </m:sSub>
                      <m:r>
                        <a:rPr lang="en-US" sz="1800" b="0" i="1" smtClean="0">
                          <a:latin typeface="Cambria Math" panose="02040503050406030204" pitchFamily="18" charset="0"/>
                        </a:rPr>
                        <m:t>= </m:t>
                      </m:r>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𝜎</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𝑛</m:t>
                              </m:r>
                            </m:e>
                          </m:rad>
                        </m:den>
                      </m:f>
                    </m:oMath>
                  </m:oMathPara>
                </a14:m>
                <a:endParaRPr lang="en-US" sz="1800" dirty="0"/>
              </a:p>
              <a:p>
                <a:pPr marL="0" indent="0">
                  <a:buNone/>
                </a:pPr>
                <a:endParaRPr lang="en-US" sz="2000" dirty="0"/>
              </a:p>
              <a:p>
                <a:pPr marL="0" indent="0">
                  <a:buNone/>
                </a:pPr>
                <a:r>
                  <a:rPr lang="en-US" sz="2000" dirty="0"/>
                  <a:t>Of course, since we don’t know the population mean, we also most probably won’t know the population variance, so we use an estimate for it, which is the standard deviation of our sample, notated as </a:t>
                </a:r>
                <a14:m>
                  <m:oMath xmlns:m="http://schemas.openxmlformats.org/officeDocument/2006/math">
                    <m:r>
                      <a:rPr lang="en-US" sz="2000" b="0" i="1" smtClean="0">
                        <a:latin typeface="Cambria Math" panose="02040503050406030204" pitchFamily="18" charset="0"/>
                      </a:rPr>
                      <m:t>𝑆</m:t>
                    </m:r>
                  </m:oMath>
                </a14:m>
                <a:r>
                  <a:rPr lang="en-US" sz="2000"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i="1">
                              <a:latin typeface="Cambria Math" panose="02040503050406030204" pitchFamily="18" charset="0"/>
                            </a:rPr>
                            <m:t>𝑆𝐸</m:t>
                          </m:r>
                        </m:e>
                      </m:acc>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𝑋</m:t>
                              </m:r>
                            </m:e>
                          </m:acc>
                        </m:e>
                      </m:d>
                      <m:r>
                        <a:rPr lang="en-US" sz="1800" i="1">
                          <a:latin typeface="Cambria Math" panose="02040503050406030204" pitchFamily="18" charset="0"/>
                        </a:rPr>
                        <m:t>=</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𝜎</m:t>
                              </m:r>
                            </m:e>
                          </m:acc>
                        </m:e>
                        <m:sub>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𝑋</m:t>
                              </m:r>
                            </m:e>
                          </m:acc>
                        </m:sub>
                      </m:sSub>
                      <m:r>
                        <a:rPr lang="en-US" sz="1800" i="1">
                          <a:latin typeface="Cambria Math" panose="02040503050406030204" pitchFamily="18" charset="0"/>
                        </a:rPr>
                        <m:t>= </m:t>
                      </m:r>
                      <m:f>
                        <m:fPr>
                          <m:type m:val="skw"/>
                          <m:ctrlPr>
                            <a:rPr lang="en-US" sz="1800" i="1">
                              <a:latin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𝑆</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𝑛</m:t>
                              </m:r>
                            </m:e>
                          </m:rad>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8C76CD3-4423-4869-95F7-72475B3EBFD7}"/>
                  </a:ext>
                </a:extLst>
              </p:cNvPr>
              <p:cNvSpPr>
                <a:spLocks noGrp="1" noRot="1" noChangeAspect="1" noMove="1" noResize="1" noEditPoints="1" noAdjustHandles="1" noChangeArrowheads="1" noChangeShapeType="1" noTextEdit="1"/>
              </p:cNvSpPr>
              <p:nvPr>
                <p:ph idx="1"/>
              </p:nvPr>
            </p:nvSpPr>
            <p:spPr>
              <a:xfrm>
                <a:off x="628650" y="1369218"/>
                <a:ext cx="7886700" cy="3597487"/>
              </a:xfrm>
              <a:blipFill>
                <a:blip r:embed="rId2"/>
                <a:stretch>
                  <a:fillRect l="-773" t="-2203" r="-155" b="-1423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38E1427-5AC3-4A76-8D00-77849F80F7E3}"/>
              </a:ext>
            </a:extLst>
          </p:cNvPr>
          <p:cNvSpPr>
            <a:spLocks noGrp="1"/>
          </p:cNvSpPr>
          <p:nvPr>
            <p:ph type="body" sz="quarter" idx="10"/>
          </p:nvPr>
        </p:nvSpPr>
        <p:spPr/>
        <p:txBody>
          <a:bodyPr/>
          <a:lstStyle/>
          <a:p>
            <a:r>
              <a:rPr lang="en-US" dirty="0"/>
              <a:t>Classical Statistics</a:t>
            </a:r>
          </a:p>
        </p:txBody>
      </p:sp>
    </p:spTree>
    <p:extLst>
      <p:ext uri="{BB962C8B-B14F-4D97-AF65-F5344CB8AC3E}">
        <p14:creationId xmlns:p14="http://schemas.microsoft.com/office/powerpoint/2010/main" val="101876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C0BB-1567-15A6-0459-4AECC46588D8}"/>
              </a:ext>
            </a:extLst>
          </p:cNvPr>
          <p:cNvSpPr>
            <a:spLocks noGrp="1"/>
          </p:cNvSpPr>
          <p:nvPr>
            <p:ph type="title"/>
          </p:nvPr>
        </p:nvSpPr>
        <p:spPr/>
        <p:txBody>
          <a:bodyPr>
            <a:normAutofit fontScale="90000"/>
          </a:bodyPr>
          <a:lstStyle/>
          <a:p>
            <a:r>
              <a:rPr lang="en-US" dirty="0"/>
              <a:t>Example – Sample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76E967-5F3C-1B85-2048-8D76030B521A}"/>
                  </a:ext>
                </a:extLst>
              </p:cNvPr>
              <p:cNvSpPr>
                <a:spLocks noGrp="1"/>
              </p:cNvSpPr>
              <p:nvPr>
                <p:ph idx="1"/>
              </p:nvPr>
            </p:nvSpPr>
            <p:spPr>
              <a:xfrm>
                <a:off x="628650" y="1369219"/>
                <a:ext cx="7886700" cy="3558016"/>
              </a:xfrm>
            </p:spPr>
            <p:txBody>
              <a:bodyPr/>
              <a:lstStyle/>
              <a:p>
                <a:pPr marL="0" indent="0">
                  <a:buNone/>
                </a:pPr>
                <a:r>
                  <a:rPr lang="en-US" dirty="0"/>
                  <a:t>When working with samples, a best practice is to express sample statistics (estimates drawn from a sample) as a confidence interval:</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𝐶𝐼</m:t>
                      </m:r>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𝑋</m:t>
                          </m:r>
                        </m:e>
                      </m:acc>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𝑍</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𝜎</m:t>
                          </m:r>
                        </m:num>
                        <m:den>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𝑛</m:t>
                              </m:r>
                            </m:e>
                          </m:rad>
                        </m:den>
                      </m:f>
                      <m:r>
                        <a:rPr lang="en-US" sz="1800" b="0" i="1" smtClean="0">
                          <a:latin typeface="Cambria Math" panose="02040503050406030204" pitchFamily="18" charset="0"/>
                          <a:ea typeface="Cambria Math" panose="02040503050406030204" pitchFamily="18" charset="0"/>
                        </a:rPr>
                        <m:t>)</m:t>
                      </m:r>
                    </m:oMath>
                  </m:oMathPara>
                </a14:m>
                <a:endParaRPr lang="en-US" sz="1800" dirty="0"/>
              </a:p>
              <a:p>
                <a:pPr marL="0" indent="0" algn="ctr">
                  <a:buNone/>
                </a:pPr>
                <a:endParaRPr lang="en-US" dirty="0"/>
              </a:p>
              <a:p>
                <a:pPr marL="0" indent="0">
                  <a:buNone/>
                </a:pPr>
                <a:r>
                  <a:rPr lang="en-US" dirty="0"/>
                  <a:t>where the Z statistic is determined by the desired confidence interval and is based on the formula:</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𝑋</m:t>
                              </m:r>
                            </m:e>
                          </m:acc>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𝜇</m:t>
                          </m:r>
                        </m:num>
                        <m:den>
                          <m:f>
                            <m:fPr>
                              <m:type m:val="skw"/>
                              <m:ctrlPr>
                                <a:rPr lang="en-US" sz="1800" b="0" i="1" smtClean="0">
                                  <a:latin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𝜎</m:t>
                              </m:r>
                            </m:num>
                            <m:den>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𝑛</m:t>
                                  </m:r>
                                </m:e>
                              </m:rad>
                            </m:den>
                          </m:f>
                        </m:den>
                      </m:f>
                    </m:oMath>
                  </m:oMathPara>
                </a14:m>
                <a:endParaRPr lang="en-US" sz="1800" dirty="0"/>
              </a:p>
            </p:txBody>
          </p:sp>
        </mc:Choice>
        <mc:Fallback xmlns="">
          <p:sp>
            <p:nvSpPr>
              <p:cNvPr id="3" name="Content Placeholder 2">
                <a:extLst>
                  <a:ext uri="{FF2B5EF4-FFF2-40B4-BE49-F238E27FC236}">
                    <a16:creationId xmlns:a16="http://schemas.microsoft.com/office/drawing/2014/main" id="{8476E967-5F3C-1B85-2048-8D76030B521A}"/>
                  </a:ext>
                </a:extLst>
              </p:cNvPr>
              <p:cNvSpPr>
                <a:spLocks noGrp="1" noRot="1" noChangeAspect="1" noMove="1" noResize="1" noEditPoints="1" noAdjustHandles="1" noChangeArrowheads="1" noChangeShapeType="1" noTextEdit="1"/>
              </p:cNvSpPr>
              <p:nvPr>
                <p:ph idx="1"/>
              </p:nvPr>
            </p:nvSpPr>
            <p:spPr>
              <a:xfrm>
                <a:off x="628650" y="1369219"/>
                <a:ext cx="7886700" cy="3558016"/>
              </a:xfrm>
              <a:blipFill>
                <a:blip r:embed="rId2"/>
                <a:stretch>
                  <a:fillRect l="-927" t="-2573" b="-1818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9CAF225-F9F7-F986-969D-34CE31FDDC38}"/>
              </a:ext>
            </a:extLst>
          </p:cNvPr>
          <p:cNvSpPr>
            <a:spLocks noGrp="1"/>
          </p:cNvSpPr>
          <p:nvPr>
            <p:ph type="body" sz="quarter" idx="10"/>
          </p:nvPr>
        </p:nvSpPr>
        <p:spPr/>
        <p:txBody>
          <a:bodyPr/>
          <a:lstStyle/>
          <a:p>
            <a:r>
              <a:rPr lang="en-US" dirty="0"/>
              <a:t>Confidence Intervals</a:t>
            </a:r>
          </a:p>
        </p:txBody>
      </p:sp>
      <p:sp>
        <p:nvSpPr>
          <p:cNvPr id="5" name="TextBox 4">
            <a:extLst>
              <a:ext uri="{FF2B5EF4-FFF2-40B4-BE49-F238E27FC236}">
                <a16:creationId xmlns:a16="http://schemas.microsoft.com/office/drawing/2014/main" id="{E7CDA4EC-4227-448C-D734-62DCC94D2FB4}"/>
              </a:ext>
            </a:extLst>
          </p:cNvPr>
          <p:cNvSpPr txBox="1"/>
          <p:nvPr/>
        </p:nvSpPr>
        <p:spPr>
          <a:xfrm>
            <a:off x="6588598" y="3949191"/>
            <a:ext cx="2431143" cy="523220"/>
          </a:xfrm>
          <a:prstGeom prst="rect">
            <a:avLst/>
          </a:prstGeom>
          <a:noFill/>
        </p:spPr>
        <p:txBody>
          <a:bodyPr wrap="square" rtlCol="0">
            <a:spAutoFit/>
          </a:bodyPr>
          <a:lstStyle/>
          <a:p>
            <a:pPr algn="l"/>
            <a:r>
              <a:rPr lang="en-US" sz="1400" dirty="0">
                <a:solidFill>
                  <a:schemeClr val="bg1"/>
                </a:solidFill>
                <a:latin typeface="+mj-lt"/>
              </a:rPr>
              <a:t>Number of standard errors from the mean</a:t>
            </a:r>
          </a:p>
        </p:txBody>
      </p:sp>
      <p:cxnSp>
        <p:nvCxnSpPr>
          <p:cNvPr id="6" name="Straight Arrow Connector 5">
            <a:extLst>
              <a:ext uri="{FF2B5EF4-FFF2-40B4-BE49-F238E27FC236}">
                <a16:creationId xmlns:a16="http://schemas.microsoft.com/office/drawing/2014/main" id="{4DAD312E-2903-19E8-6871-EEF9543C1D62}"/>
              </a:ext>
            </a:extLst>
          </p:cNvPr>
          <p:cNvCxnSpPr/>
          <p:nvPr/>
        </p:nvCxnSpPr>
        <p:spPr>
          <a:xfrm flipH="1">
            <a:off x="5623398" y="4174163"/>
            <a:ext cx="754743" cy="108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5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7C13-9D3B-4676-88FF-CE15AE736A0B}"/>
              </a:ext>
            </a:extLst>
          </p:cNvPr>
          <p:cNvSpPr>
            <a:spLocks noGrp="1"/>
          </p:cNvSpPr>
          <p:nvPr>
            <p:ph type="title"/>
          </p:nvPr>
        </p:nvSpPr>
        <p:spPr/>
        <p:txBody>
          <a:bodyPr>
            <a:normAutofit fontScale="90000"/>
          </a:bodyPr>
          <a:lstStyle/>
          <a:p>
            <a:r>
              <a:rPr lang="en-US" dirty="0"/>
              <a:t>Confidence Interval for Mean</a:t>
            </a:r>
          </a:p>
        </p:txBody>
      </p:sp>
      <p:sp>
        <p:nvSpPr>
          <p:cNvPr id="3" name="Content Placeholder 2">
            <a:extLst>
              <a:ext uri="{FF2B5EF4-FFF2-40B4-BE49-F238E27FC236}">
                <a16:creationId xmlns:a16="http://schemas.microsoft.com/office/drawing/2014/main" id="{42D57F94-3679-4BD9-A6E6-676D6C60D490}"/>
              </a:ext>
            </a:extLst>
          </p:cNvPr>
          <p:cNvSpPr>
            <a:spLocks noGrp="1"/>
          </p:cNvSpPr>
          <p:nvPr>
            <p:ph idx="1"/>
          </p:nvPr>
        </p:nvSpPr>
        <p:spPr>
          <a:xfrm>
            <a:off x="628650" y="1279128"/>
            <a:ext cx="7886700" cy="510381"/>
          </a:xfrm>
        </p:spPr>
        <p:txBody>
          <a:bodyPr/>
          <a:lstStyle/>
          <a:p>
            <a:pPr marL="0" indent="0">
              <a:buNone/>
            </a:pPr>
            <a:r>
              <a:rPr lang="en-US" dirty="0"/>
              <a:t>Common Z Statistic values</a:t>
            </a:r>
          </a:p>
          <a:p>
            <a:endParaRPr lang="en-US" dirty="0"/>
          </a:p>
        </p:txBody>
      </p:sp>
      <p:sp>
        <p:nvSpPr>
          <p:cNvPr id="4" name="Text Placeholder 3">
            <a:extLst>
              <a:ext uri="{FF2B5EF4-FFF2-40B4-BE49-F238E27FC236}">
                <a16:creationId xmlns:a16="http://schemas.microsoft.com/office/drawing/2014/main" id="{100B0F7C-25E1-4914-B3AE-997E8CA7314C}"/>
              </a:ext>
            </a:extLst>
          </p:cNvPr>
          <p:cNvSpPr>
            <a:spLocks noGrp="1"/>
          </p:cNvSpPr>
          <p:nvPr>
            <p:ph type="body" sz="quarter" idx="10"/>
          </p:nvPr>
        </p:nvSpPr>
        <p:spPr/>
        <p:txBody>
          <a:bodyPr/>
          <a:lstStyle/>
          <a:p>
            <a:r>
              <a:rPr lang="en-US" dirty="0"/>
              <a:t>Z Statistic</a:t>
            </a:r>
          </a:p>
        </p:txBody>
      </p:sp>
      <p:graphicFrame>
        <p:nvGraphicFramePr>
          <p:cNvPr id="6" name="Table 6">
            <a:extLst>
              <a:ext uri="{FF2B5EF4-FFF2-40B4-BE49-F238E27FC236}">
                <a16:creationId xmlns:a16="http://schemas.microsoft.com/office/drawing/2014/main" id="{565805D1-0682-4EF1-A9A1-178CC73B2E6D}"/>
              </a:ext>
            </a:extLst>
          </p:cNvPr>
          <p:cNvGraphicFramePr>
            <a:graphicFrameLocks noGrp="1"/>
          </p:cNvGraphicFramePr>
          <p:nvPr/>
        </p:nvGraphicFramePr>
        <p:xfrm>
          <a:off x="1524000" y="1879600"/>
          <a:ext cx="6096000" cy="148336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623867605"/>
                    </a:ext>
                  </a:extLst>
                </a:gridCol>
                <a:gridCol w="3048000">
                  <a:extLst>
                    <a:ext uri="{9D8B030D-6E8A-4147-A177-3AD203B41FA5}">
                      <a16:colId xmlns:a16="http://schemas.microsoft.com/office/drawing/2014/main" val="1120486273"/>
                    </a:ext>
                  </a:extLst>
                </a:gridCol>
              </a:tblGrid>
              <a:tr h="370840">
                <a:tc>
                  <a:txBody>
                    <a:bodyPr/>
                    <a:lstStyle/>
                    <a:p>
                      <a:r>
                        <a:rPr lang="en-US" dirty="0"/>
                        <a:t>Confidence Interval</a:t>
                      </a:r>
                    </a:p>
                  </a:txBody>
                  <a:tcPr/>
                </a:tc>
                <a:tc>
                  <a:txBody>
                    <a:bodyPr/>
                    <a:lstStyle/>
                    <a:p>
                      <a:r>
                        <a:rPr lang="en-US" dirty="0"/>
                        <a:t>Z Statistic Value</a:t>
                      </a:r>
                    </a:p>
                  </a:txBody>
                  <a:tcPr/>
                </a:tc>
                <a:extLst>
                  <a:ext uri="{0D108BD9-81ED-4DB2-BD59-A6C34878D82A}">
                    <a16:rowId xmlns:a16="http://schemas.microsoft.com/office/drawing/2014/main" val="3666174475"/>
                  </a:ext>
                </a:extLst>
              </a:tr>
              <a:tr h="370840">
                <a:tc>
                  <a:txBody>
                    <a:bodyPr/>
                    <a:lstStyle/>
                    <a:p>
                      <a:r>
                        <a:rPr lang="en-US" dirty="0"/>
                        <a:t>0.9</a:t>
                      </a:r>
                    </a:p>
                  </a:txBody>
                  <a:tcPr/>
                </a:tc>
                <a:tc>
                  <a:txBody>
                    <a:bodyPr/>
                    <a:lstStyle/>
                    <a:p>
                      <a:r>
                        <a:rPr lang="en-US" dirty="0"/>
                        <a:t>1.645</a:t>
                      </a:r>
                    </a:p>
                  </a:txBody>
                  <a:tcPr/>
                </a:tc>
                <a:extLst>
                  <a:ext uri="{0D108BD9-81ED-4DB2-BD59-A6C34878D82A}">
                    <a16:rowId xmlns:a16="http://schemas.microsoft.com/office/drawing/2014/main" val="449980756"/>
                  </a:ext>
                </a:extLst>
              </a:tr>
              <a:tr h="370840">
                <a:tc>
                  <a:txBody>
                    <a:bodyPr/>
                    <a:lstStyle/>
                    <a:p>
                      <a:r>
                        <a:rPr lang="en-US" dirty="0"/>
                        <a:t>0.95</a:t>
                      </a:r>
                    </a:p>
                  </a:txBody>
                  <a:tcPr/>
                </a:tc>
                <a:tc>
                  <a:txBody>
                    <a:bodyPr/>
                    <a:lstStyle/>
                    <a:p>
                      <a:r>
                        <a:rPr lang="en-US" dirty="0"/>
                        <a:t>1.96</a:t>
                      </a:r>
                    </a:p>
                  </a:txBody>
                  <a:tcPr/>
                </a:tc>
                <a:extLst>
                  <a:ext uri="{0D108BD9-81ED-4DB2-BD59-A6C34878D82A}">
                    <a16:rowId xmlns:a16="http://schemas.microsoft.com/office/drawing/2014/main" val="3114004430"/>
                  </a:ext>
                </a:extLst>
              </a:tr>
              <a:tr h="370840">
                <a:tc>
                  <a:txBody>
                    <a:bodyPr/>
                    <a:lstStyle/>
                    <a:p>
                      <a:r>
                        <a:rPr lang="en-US" dirty="0"/>
                        <a:t>0.99</a:t>
                      </a:r>
                    </a:p>
                  </a:txBody>
                  <a:tcPr/>
                </a:tc>
                <a:tc>
                  <a:txBody>
                    <a:bodyPr/>
                    <a:lstStyle/>
                    <a:p>
                      <a:r>
                        <a:rPr lang="en-US" dirty="0"/>
                        <a:t>2.58</a:t>
                      </a:r>
                    </a:p>
                  </a:txBody>
                  <a:tcPr/>
                </a:tc>
                <a:extLst>
                  <a:ext uri="{0D108BD9-81ED-4DB2-BD59-A6C34878D82A}">
                    <a16:rowId xmlns:a16="http://schemas.microsoft.com/office/drawing/2014/main" val="3393357323"/>
                  </a:ext>
                </a:extLst>
              </a:tr>
            </a:tbl>
          </a:graphicData>
        </a:graphic>
      </p:graphicFrame>
    </p:spTree>
    <p:extLst>
      <p:ext uri="{BB962C8B-B14F-4D97-AF65-F5344CB8AC3E}">
        <p14:creationId xmlns:p14="http://schemas.microsoft.com/office/powerpoint/2010/main" val="18652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QQ Plot</a:t>
            </a:r>
          </a:p>
        </p:txBody>
      </p:sp>
      <p:pic>
        <p:nvPicPr>
          <p:cNvPr id="5" name="Picture 4">
            <a:extLst>
              <a:ext uri="{FF2B5EF4-FFF2-40B4-BE49-F238E27FC236}">
                <a16:creationId xmlns:a16="http://schemas.microsoft.com/office/drawing/2014/main" id="{6799A64A-42B1-7AF8-C079-FF3B64A4F9AD}"/>
              </a:ext>
            </a:extLst>
          </p:cNvPr>
          <p:cNvPicPr>
            <a:picLocks noChangeAspect="1"/>
          </p:cNvPicPr>
          <p:nvPr/>
        </p:nvPicPr>
        <p:blipFill>
          <a:blip r:embed="rId2"/>
          <a:stretch>
            <a:fillRect/>
          </a:stretch>
        </p:blipFill>
        <p:spPr>
          <a:xfrm>
            <a:off x="2656962" y="1189038"/>
            <a:ext cx="3830076" cy="3224634"/>
          </a:xfrm>
          <a:prstGeom prst="rect">
            <a:avLst/>
          </a:prstGeom>
        </p:spPr>
      </p:pic>
      <p:sp>
        <p:nvSpPr>
          <p:cNvPr id="6" name="TextBox 5">
            <a:extLst>
              <a:ext uri="{FF2B5EF4-FFF2-40B4-BE49-F238E27FC236}">
                <a16:creationId xmlns:a16="http://schemas.microsoft.com/office/drawing/2014/main" id="{CE110087-AEED-4DB4-AC4F-3246A1294087}"/>
              </a:ext>
            </a:extLst>
          </p:cNvPr>
          <p:cNvSpPr txBox="1"/>
          <p:nvPr/>
        </p:nvSpPr>
        <p:spPr>
          <a:xfrm>
            <a:off x="759615" y="2112528"/>
            <a:ext cx="1161168" cy="461665"/>
          </a:xfrm>
          <a:prstGeom prst="rect">
            <a:avLst/>
          </a:prstGeom>
          <a:noFill/>
        </p:spPr>
        <p:txBody>
          <a:bodyPr wrap="square" rtlCol="0">
            <a:spAutoFit/>
          </a:bodyPr>
          <a:lstStyle/>
          <a:p>
            <a:pPr algn="ctr"/>
            <a:r>
              <a:rPr lang="en-US" sz="1200" dirty="0">
                <a:solidFill>
                  <a:schemeClr val="bg1"/>
                </a:solidFill>
                <a:latin typeface="+mj-lt"/>
              </a:rPr>
              <a:t>Z-Score of data (sorted)</a:t>
            </a:r>
          </a:p>
        </p:txBody>
      </p:sp>
      <p:cxnSp>
        <p:nvCxnSpPr>
          <p:cNvPr id="7" name="Straight Arrow Connector 6">
            <a:extLst>
              <a:ext uri="{FF2B5EF4-FFF2-40B4-BE49-F238E27FC236}">
                <a16:creationId xmlns:a16="http://schemas.microsoft.com/office/drawing/2014/main" id="{3EB8C565-E79B-010F-71CA-BCF39B6AE5F3}"/>
              </a:ext>
            </a:extLst>
          </p:cNvPr>
          <p:cNvCxnSpPr>
            <a:cxnSpLocks/>
          </p:cNvCxnSpPr>
          <p:nvPr/>
        </p:nvCxnSpPr>
        <p:spPr>
          <a:xfrm flipV="1">
            <a:off x="3768960" y="4341755"/>
            <a:ext cx="960922" cy="432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5D5EB06-1B01-5546-A426-7AD4BCAB188E}"/>
              </a:ext>
            </a:extLst>
          </p:cNvPr>
          <p:cNvCxnSpPr>
            <a:cxnSpLocks/>
          </p:cNvCxnSpPr>
          <p:nvPr/>
        </p:nvCxnSpPr>
        <p:spPr>
          <a:xfrm>
            <a:off x="1943060" y="2385155"/>
            <a:ext cx="800140" cy="25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3BC1272-3444-DEE9-60D3-C40897105FE1}"/>
              </a:ext>
            </a:extLst>
          </p:cNvPr>
          <p:cNvSpPr txBox="1"/>
          <p:nvPr/>
        </p:nvSpPr>
        <p:spPr>
          <a:xfrm>
            <a:off x="487291" y="4556185"/>
            <a:ext cx="3321613" cy="461665"/>
          </a:xfrm>
          <a:prstGeom prst="rect">
            <a:avLst/>
          </a:prstGeom>
          <a:noFill/>
        </p:spPr>
        <p:txBody>
          <a:bodyPr wrap="square" rtlCol="0">
            <a:spAutoFit/>
          </a:bodyPr>
          <a:lstStyle/>
          <a:p>
            <a:pPr algn="ctr"/>
            <a:r>
              <a:rPr lang="en-US" sz="1200" dirty="0">
                <a:solidFill>
                  <a:schemeClr val="bg1"/>
                </a:solidFill>
                <a:latin typeface="+mj-lt"/>
              </a:rPr>
              <a:t>Expected Z-Score of data element at that percentile (based on Normal distribution function)</a:t>
            </a:r>
          </a:p>
        </p:txBody>
      </p:sp>
    </p:spTree>
    <p:extLst>
      <p:ext uri="{BB962C8B-B14F-4D97-AF65-F5344CB8AC3E}">
        <p14:creationId xmlns:p14="http://schemas.microsoft.com/office/powerpoint/2010/main" val="172023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C0BB-1567-15A6-0459-4AECC46588D8}"/>
              </a:ext>
            </a:extLst>
          </p:cNvPr>
          <p:cNvSpPr>
            <a:spLocks noGrp="1"/>
          </p:cNvSpPr>
          <p:nvPr>
            <p:ph type="title"/>
          </p:nvPr>
        </p:nvSpPr>
        <p:spPr/>
        <p:txBody>
          <a:bodyPr>
            <a:normAutofit fontScale="90000"/>
          </a:bodyPr>
          <a:lstStyle/>
          <a:p>
            <a:r>
              <a:rPr lang="en-US" dirty="0"/>
              <a:t>Example – Sample Mean</a:t>
            </a:r>
          </a:p>
        </p:txBody>
      </p:sp>
      <p:sp>
        <p:nvSpPr>
          <p:cNvPr id="3" name="Content Placeholder 2">
            <a:extLst>
              <a:ext uri="{FF2B5EF4-FFF2-40B4-BE49-F238E27FC236}">
                <a16:creationId xmlns:a16="http://schemas.microsoft.com/office/drawing/2014/main" id="{8476E967-5F3C-1B85-2048-8D76030B521A}"/>
              </a:ext>
            </a:extLst>
          </p:cNvPr>
          <p:cNvSpPr>
            <a:spLocks noGrp="1"/>
          </p:cNvSpPr>
          <p:nvPr>
            <p:ph idx="1"/>
          </p:nvPr>
        </p:nvSpPr>
        <p:spPr/>
        <p:txBody>
          <a:bodyPr/>
          <a:lstStyle/>
          <a:p>
            <a:pPr marL="0" indent="0">
              <a:buNone/>
            </a:pPr>
            <a:r>
              <a:rPr lang="en-US" dirty="0"/>
              <a:t>Assume we somehow know that a population has an average value of 3 with an average value of 2 for some variable, but an analyst doesn’t have that information and wishes to estimate the mean value for the variable.</a:t>
            </a:r>
          </a:p>
          <a:p>
            <a:endParaRPr lang="en-US" dirty="0"/>
          </a:p>
        </p:txBody>
      </p:sp>
      <p:sp>
        <p:nvSpPr>
          <p:cNvPr id="4" name="Text Placeholder 3">
            <a:extLst>
              <a:ext uri="{FF2B5EF4-FFF2-40B4-BE49-F238E27FC236}">
                <a16:creationId xmlns:a16="http://schemas.microsoft.com/office/drawing/2014/main" id="{D9CAF225-F9F7-F986-969D-34CE31FDDC38}"/>
              </a:ext>
            </a:extLst>
          </p:cNvPr>
          <p:cNvSpPr>
            <a:spLocks noGrp="1"/>
          </p:cNvSpPr>
          <p:nvPr>
            <p:ph type="body" sz="quarter" idx="10"/>
          </p:nvPr>
        </p:nvSpPr>
        <p:spPr/>
        <p:txBody>
          <a:bodyPr/>
          <a:lstStyle/>
          <a:p>
            <a:r>
              <a:rPr lang="en-US" dirty="0"/>
              <a:t>Bootstrapping</a:t>
            </a:r>
          </a:p>
        </p:txBody>
      </p:sp>
    </p:spTree>
    <p:extLst>
      <p:ext uri="{BB962C8B-B14F-4D97-AF65-F5344CB8AC3E}">
        <p14:creationId xmlns:p14="http://schemas.microsoft.com/office/powerpoint/2010/main" val="33029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CA5B-6747-5B9C-FD98-6000395B3F15}"/>
              </a:ext>
            </a:extLst>
          </p:cNvPr>
          <p:cNvSpPr>
            <a:spLocks noGrp="1"/>
          </p:cNvSpPr>
          <p:nvPr>
            <p:ph type="title"/>
          </p:nvPr>
        </p:nvSpPr>
        <p:spPr/>
        <p:txBody>
          <a:bodyPr>
            <a:normAutofit fontScale="90000"/>
          </a:bodyPr>
          <a:lstStyle/>
          <a:p>
            <a:r>
              <a:rPr lang="en-US" dirty="0"/>
              <a:t>Example – Sample Mean</a:t>
            </a:r>
          </a:p>
        </p:txBody>
      </p:sp>
      <p:sp>
        <p:nvSpPr>
          <p:cNvPr id="4" name="Text Placeholder 3">
            <a:extLst>
              <a:ext uri="{FF2B5EF4-FFF2-40B4-BE49-F238E27FC236}">
                <a16:creationId xmlns:a16="http://schemas.microsoft.com/office/drawing/2014/main" id="{5DB1EEAD-C2F9-40F6-4F79-F9E34A484A49}"/>
              </a:ext>
            </a:extLst>
          </p:cNvPr>
          <p:cNvSpPr>
            <a:spLocks noGrp="1"/>
          </p:cNvSpPr>
          <p:nvPr>
            <p:ph type="body" sz="quarter" idx="10"/>
          </p:nvPr>
        </p:nvSpPr>
        <p:spPr/>
        <p:txBody>
          <a:bodyPr/>
          <a:lstStyle/>
          <a:p>
            <a:r>
              <a:rPr lang="en-US" dirty="0"/>
              <a:t>Bootstrapping</a:t>
            </a:r>
          </a:p>
        </p:txBody>
      </p:sp>
      <p:pic>
        <p:nvPicPr>
          <p:cNvPr id="6" name="Picture 5">
            <a:extLst>
              <a:ext uri="{FF2B5EF4-FFF2-40B4-BE49-F238E27FC236}">
                <a16:creationId xmlns:a16="http://schemas.microsoft.com/office/drawing/2014/main" id="{08A56605-60A9-8D7F-7B5B-075FD983651A}"/>
              </a:ext>
            </a:extLst>
          </p:cNvPr>
          <p:cNvPicPr>
            <a:picLocks noChangeAspect="1"/>
          </p:cNvPicPr>
          <p:nvPr/>
        </p:nvPicPr>
        <p:blipFill>
          <a:blip r:embed="rId2"/>
          <a:stretch>
            <a:fillRect/>
          </a:stretch>
        </p:blipFill>
        <p:spPr>
          <a:xfrm>
            <a:off x="1882959" y="1265717"/>
            <a:ext cx="5534025" cy="3505200"/>
          </a:xfrm>
          <a:prstGeom prst="rect">
            <a:avLst/>
          </a:prstGeom>
        </p:spPr>
      </p:pic>
    </p:spTree>
    <p:extLst>
      <p:ext uri="{BB962C8B-B14F-4D97-AF65-F5344CB8AC3E}">
        <p14:creationId xmlns:p14="http://schemas.microsoft.com/office/powerpoint/2010/main" val="16596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CA5B-6747-5B9C-FD98-6000395B3F15}"/>
              </a:ext>
            </a:extLst>
          </p:cNvPr>
          <p:cNvSpPr>
            <a:spLocks noGrp="1"/>
          </p:cNvSpPr>
          <p:nvPr>
            <p:ph type="title"/>
          </p:nvPr>
        </p:nvSpPr>
        <p:spPr/>
        <p:txBody>
          <a:bodyPr>
            <a:normAutofit fontScale="90000"/>
          </a:bodyPr>
          <a:lstStyle/>
          <a:p>
            <a:r>
              <a:rPr lang="en-US" dirty="0"/>
              <a:t>Example – Sample Mean</a:t>
            </a:r>
          </a:p>
        </p:txBody>
      </p:sp>
      <p:sp>
        <p:nvSpPr>
          <p:cNvPr id="4" name="Text Placeholder 3">
            <a:extLst>
              <a:ext uri="{FF2B5EF4-FFF2-40B4-BE49-F238E27FC236}">
                <a16:creationId xmlns:a16="http://schemas.microsoft.com/office/drawing/2014/main" id="{5DB1EEAD-C2F9-40F6-4F79-F9E34A484A49}"/>
              </a:ext>
            </a:extLst>
          </p:cNvPr>
          <p:cNvSpPr>
            <a:spLocks noGrp="1"/>
          </p:cNvSpPr>
          <p:nvPr>
            <p:ph type="body" sz="quarter" idx="10"/>
          </p:nvPr>
        </p:nvSpPr>
        <p:spPr/>
        <p:txBody>
          <a:bodyPr/>
          <a:lstStyle/>
          <a:p>
            <a:r>
              <a:rPr lang="en-US" dirty="0"/>
              <a:t>Bootstrapping</a:t>
            </a:r>
          </a:p>
        </p:txBody>
      </p:sp>
      <p:pic>
        <p:nvPicPr>
          <p:cNvPr id="5" name="Picture 4">
            <a:extLst>
              <a:ext uri="{FF2B5EF4-FFF2-40B4-BE49-F238E27FC236}">
                <a16:creationId xmlns:a16="http://schemas.microsoft.com/office/drawing/2014/main" id="{A8D19147-79D3-F885-EEFE-271A5A7F35B6}"/>
              </a:ext>
            </a:extLst>
          </p:cNvPr>
          <p:cNvPicPr>
            <a:picLocks noChangeAspect="1"/>
          </p:cNvPicPr>
          <p:nvPr/>
        </p:nvPicPr>
        <p:blipFill>
          <a:blip r:embed="rId2"/>
          <a:stretch>
            <a:fillRect/>
          </a:stretch>
        </p:blipFill>
        <p:spPr>
          <a:xfrm>
            <a:off x="1659048" y="1485530"/>
            <a:ext cx="6066890" cy="3008682"/>
          </a:xfrm>
          <a:prstGeom prst="rect">
            <a:avLst/>
          </a:prstGeom>
        </p:spPr>
      </p:pic>
      <p:sp>
        <p:nvSpPr>
          <p:cNvPr id="3" name="Oval 2">
            <a:extLst>
              <a:ext uri="{FF2B5EF4-FFF2-40B4-BE49-F238E27FC236}">
                <a16:creationId xmlns:a16="http://schemas.microsoft.com/office/drawing/2014/main" id="{D38AE4F1-104A-39EE-C9BF-EACFF3E937A9}"/>
              </a:ext>
            </a:extLst>
          </p:cNvPr>
          <p:cNvSpPr/>
          <p:nvPr/>
        </p:nvSpPr>
        <p:spPr>
          <a:xfrm>
            <a:off x="1659048" y="3327400"/>
            <a:ext cx="1630252" cy="2095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164FA17-560B-D753-7CAD-A463E5708B88}"/>
              </a:ext>
            </a:extLst>
          </p:cNvPr>
          <p:cNvSpPr/>
          <p:nvPr/>
        </p:nvSpPr>
        <p:spPr>
          <a:xfrm>
            <a:off x="1652698" y="4233862"/>
            <a:ext cx="1630252" cy="2095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AAD88D-F30A-E551-A875-9F77E69159D2}"/>
              </a:ext>
            </a:extLst>
          </p:cNvPr>
          <p:cNvSpPr txBox="1"/>
          <p:nvPr/>
        </p:nvSpPr>
        <p:spPr>
          <a:xfrm>
            <a:off x="254849" y="3536950"/>
            <a:ext cx="1314450" cy="461665"/>
          </a:xfrm>
          <a:prstGeom prst="rect">
            <a:avLst/>
          </a:prstGeom>
          <a:noFill/>
        </p:spPr>
        <p:txBody>
          <a:bodyPr wrap="square" rtlCol="0">
            <a:spAutoFit/>
          </a:bodyPr>
          <a:lstStyle/>
          <a:p>
            <a:pPr algn="l"/>
            <a:r>
              <a:rPr lang="en-US" sz="1200" dirty="0">
                <a:solidFill>
                  <a:schemeClr val="bg1"/>
                </a:solidFill>
                <a:latin typeface="+mj-lt"/>
              </a:rPr>
              <a:t>Why the slight difference?</a:t>
            </a:r>
          </a:p>
        </p:txBody>
      </p:sp>
    </p:spTree>
    <p:extLst>
      <p:ext uri="{BB962C8B-B14F-4D97-AF65-F5344CB8AC3E}">
        <p14:creationId xmlns:p14="http://schemas.microsoft.com/office/powerpoint/2010/main" val="28057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CA5B-6747-5B9C-FD98-6000395B3F15}"/>
              </a:ext>
            </a:extLst>
          </p:cNvPr>
          <p:cNvSpPr>
            <a:spLocks noGrp="1"/>
          </p:cNvSpPr>
          <p:nvPr>
            <p:ph type="title"/>
          </p:nvPr>
        </p:nvSpPr>
        <p:spPr/>
        <p:txBody>
          <a:bodyPr>
            <a:normAutofit fontScale="90000"/>
          </a:bodyPr>
          <a:lstStyle/>
          <a:p>
            <a:r>
              <a:rPr lang="en-US" dirty="0"/>
              <a:t>Example – Sample Mean</a:t>
            </a:r>
          </a:p>
        </p:txBody>
      </p:sp>
      <p:sp>
        <p:nvSpPr>
          <p:cNvPr id="4" name="Text Placeholder 3">
            <a:extLst>
              <a:ext uri="{FF2B5EF4-FFF2-40B4-BE49-F238E27FC236}">
                <a16:creationId xmlns:a16="http://schemas.microsoft.com/office/drawing/2014/main" id="{5DB1EEAD-C2F9-40F6-4F79-F9E34A484A49}"/>
              </a:ext>
            </a:extLst>
          </p:cNvPr>
          <p:cNvSpPr>
            <a:spLocks noGrp="1"/>
          </p:cNvSpPr>
          <p:nvPr>
            <p:ph type="body" sz="quarter" idx="10"/>
          </p:nvPr>
        </p:nvSpPr>
        <p:spPr/>
        <p:txBody>
          <a:bodyPr/>
          <a:lstStyle/>
          <a:p>
            <a:r>
              <a:rPr lang="en-US" dirty="0"/>
              <a:t>Bootstrapping</a:t>
            </a:r>
          </a:p>
        </p:txBody>
      </p:sp>
      <p:pic>
        <p:nvPicPr>
          <p:cNvPr id="5" name="Picture 4">
            <a:extLst>
              <a:ext uri="{FF2B5EF4-FFF2-40B4-BE49-F238E27FC236}">
                <a16:creationId xmlns:a16="http://schemas.microsoft.com/office/drawing/2014/main" id="{F4722C2D-E70A-CB88-0028-44A71428E4BA}"/>
              </a:ext>
            </a:extLst>
          </p:cNvPr>
          <p:cNvPicPr>
            <a:picLocks noChangeAspect="1"/>
          </p:cNvPicPr>
          <p:nvPr/>
        </p:nvPicPr>
        <p:blipFill>
          <a:blip r:embed="rId2"/>
          <a:stretch>
            <a:fillRect/>
          </a:stretch>
        </p:blipFill>
        <p:spPr>
          <a:xfrm>
            <a:off x="900002" y="1924492"/>
            <a:ext cx="7551808" cy="1449573"/>
          </a:xfrm>
          <a:prstGeom prst="rect">
            <a:avLst/>
          </a:prstGeom>
        </p:spPr>
      </p:pic>
    </p:spTree>
    <p:extLst>
      <p:ext uri="{BB962C8B-B14F-4D97-AF65-F5344CB8AC3E}">
        <p14:creationId xmlns:p14="http://schemas.microsoft.com/office/powerpoint/2010/main" val="9488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CA5B-6747-5B9C-FD98-6000395B3F15}"/>
              </a:ext>
            </a:extLst>
          </p:cNvPr>
          <p:cNvSpPr>
            <a:spLocks noGrp="1"/>
          </p:cNvSpPr>
          <p:nvPr>
            <p:ph type="title"/>
          </p:nvPr>
        </p:nvSpPr>
        <p:spPr/>
        <p:txBody>
          <a:bodyPr>
            <a:normAutofit fontScale="90000"/>
          </a:bodyPr>
          <a:lstStyle/>
          <a:p>
            <a:r>
              <a:rPr lang="en-US" dirty="0"/>
              <a:t>Example – Sample Mean</a:t>
            </a:r>
          </a:p>
        </p:txBody>
      </p:sp>
      <p:sp>
        <p:nvSpPr>
          <p:cNvPr id="4" name="Text Placeholder 3">
            <a:extLst>
              <a:ext uri="{FF2B5EF4-FFF2-40B4-BE49-F238E27FC236}">
                <a16:creationId xmlns:a16="http://schemas.microsoft.com/office/drawing/2014/main" id="{5DB1EEAD-C2F9-40F6-4F79-F9E34A484A49}"/>
              </a:ext>
            </a:extLst>
          </p:cNvPr>
          <p:cNvSpPr>
            <a:spLocks noGrp="1"/>
          </p:cNvSpPr>
          <p:nvPr>
            <p:ph type="body" sz="quarter" idx="10"/>
          </p:nvPr>
        </p:nvSpPr>
        <p:spPr/>
        <p:txBody>
          <a:bodyPr/>
          <a:lstStyle/>
          <a:p>
            <a:r>
              <a:rPr lang="en-US" dirty="0"/>
              <a:t>Bootstrapping</a:t>
            </a:r>
          </a:p>
        </p:txBody>
      </p:sp>
      <p:pic>
        <p:nvPicPr>
          <p:cNvPr id="5" name="Picture 4">
            <a:extLst>
              <a:ext uri="{FF2B5EF4-FFF2-40B4-BE49-F238E27FC236}">
                <a16:creationId xmlns:a16="http://schemas.microsoft.com/office/drawing/2014/main" id="{3E0BE50C-F4BC-3B85-3165-F1BFCC164032}"/>
              </a:ext>
            </a:extLst>
          </p:cNvPr>
          <p:cNvPicPr>
            <a:picLocks noChangeAspect="1"/>
          </p:cNvPicPr>
          <p:nvPr/>
        </p:nvPicPr>
        <p:blipFill>
          <a:blip r:embed="rId2"/>
          <a:stretch>
            <a:fillRect/>
          </a:stretch>
        </p:blipFill>
        <p:spPr>
          <a:xfrm>
            <a:off x="2241808" y="1285341"/>
            <a:ext cx="4660383" cy="3584315"/>
          </a:xfrm>
          <a:prstGeom prst="rect">
            <a:avLst/>
          </a:prstGeom>
        </p:spPr>
      </p:pic>
    </p:spTree>
    <p:extLst>
      <p:ext uri="{BB962C8B-B14F-4D97-AF65-F5344CB8AC3E}">
        <p14:creationId xmlns:p14="http://schemas.microsoft.com/office/powerpoint/2010/main" val="4275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CA5B-6747-5B9C-FD98-6000395B3F15}"/>
              </a:ext>
            </a:extLst>
          </p:cNvPr>
          <p:cNvSpPr>
            <a:spLocks noGrp="1"/>
          </p:cNvSpPr>
          <p:nvPr>
            <p:ph type="title"/>
          </p:nvPr>
        </p:nvSpPr>
        <p:spPr/>
        <p:txBody>
          <a:bodyPr>
            <a:normAutofit fontScale="90000"/>
          </a:bodyPr>
          <a:lstStyle/>
          <a:p>
            <a:r>
              <a:rPr lang="en-US" dirty="0"/>
              <a:t>Example – Sample Mean</a:t>
            </a:r>
          </a:p>
        </p:txBody>
      </p:sp>
      <p:sp>
        <p:nvSpPr>
          <p:cNvPr id="4" name="Text Placeholder 3">
            <a:extLst>
              <a:ext uri="{FF2B5EF4-FFF2-40B4-BE49-F238E27FC236}">
                <a16:creationId xmlns:a16="http://schemas.microsoft.com/office/drawing/2014/main" id="{5DB1EEAD-C2F9-40F6-4F79-F9E34A484A49}"/>
              </a:ext>
            </a:extLst>
          </p:cNvPr>
          <p:cNvSpPr>
            <a:spLocks noGrp="1"/>
          </p:cNvSpPr>
          <p:nvPr>
            <p:ph type="body" sz="quarter" idx="10"/>
          </p:nvPr>
        </p:nvSpPr>
        <p:spPr/>
        <p:txBody>
          <a:bodyPr/>
          <a:lstStyle/>
          <a:p>
            <a:r>
              <a:rPr lang="en-US" dirty="0"/>
              <a:t>Bootstrapping the Confidence Interval</a:t>
            </a:r>
          </a:p>
        </p:txBody>
      </p:sp>
      <p:pic>
        <p:nvPicPr>
          <p:cNvPr id="5" name="Picture 4">
            <a:extLst>
              <a:ext uri="{FF2B5EF4-FFF2-40B4-BE49-F238E27FC236}">
                <a16:creationId xmlns:a16="http://schemas.microsoft.com/office/drawing/2014/main" id="{30188039-638F-2D79-7E6E-A97D50B26EEC}"/>
              </a:ext>
            </a:extLst>
          </p:cNvPr>
          <p:cNvPicPr>
            <a:picLocks noChangeAspect="1"/>
          </p:cNvPicPr>
          <p:nvPr/>
        </p:nvPicPr>
        <p:blipFill>
          <a:blip r:embed="rId2"/>
          <a:stretch>
            <a:fillRect/>
          </a:stretch>
        </p:blipFill>
        <p:spPr>
          <a:xfrm>
            <a:off x="997312" y="1919731"/>
            <a:ext cx="7149375" cy="1411804"/>
          </a:xfrm>
          <a:prstGeom prst="rect">
            <a:avLst/>
          </a:prstGeom>
        </p:spPr>
      </p:pic>
    </p:spTree>
    <p:extLst>
      <p:ext uri="{BB962C8B-B14F-4D97-AF65-F5344CB8AC3E}">
        <p14:creationId xmlns:p14="http://schemas.microsoft.com/office/powerpoint/2010/main" val="37489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3B2-BD70-45B9-97CE-1A60C10BAFFB}"/>
              </a:ext>
            </a:extLst>
          </p:cNvPr>
          <p:cNvSpPr>
            <a:spLocks noGrp="1"/>
          </p:cNvSpPr>
          <p:nvPr>
            <p:ph type="title"/>
          </p:nvPr>
        </p:nvSpPr>
        <p:spPr/>
        <p:txBody>
          <a:bodyPr>
            <a:normAutofit fontScale="90000"/>
          </a:bodyPr>
          <a:lstStyle/>
          <a:p>
            <a:r>
              <a:rPr lang="en-US" dirty="0"/>
              <a:t>Example – Sample Mean</a:t>
            </a:r>
          </a:p>
        </p:txBody>
      </p:sp>
      <p:sp>
        <p:nvSpPr>
          <p:cNvPr id="5" name="Content Placeholder 4">
            <a:extLst>
              <a:ext uri="{FF2B5EF4-FFF2-40B4-BE49-F238E27FC236}">
                <a16:creationId xmlns:a16="http://schemas.microsoft.com/office/drawing/2014/main" id="{C9A7BC47-9417-4B26-83A2-798F51F1B474}"/>
              </a:ext>
            </a:extLst>
          </p:cNvPr>
          <p:cNvSpPr>
            <a:spLocks noGrp="1"/>
          </p:cNvSpPr>
          <p:nvPr>
            <p:ph sz="half" idx="1"/>
          </p:nvPr>
        </p:nvSpPr>
        <p:spPr/>
        <p:txBody>
          <a:bodyPr/>
          <a:lstStyle/>
          <a:p>
            <a:pPr marL="0" indent="0">
              <a:buNone/>
            </a:pPr>
            <a:r>
              <a:rPr lang="en-US" dirty="0"/>
              <a:t>Sample Mean</a:t>
            </a:r>
          </a:p>
          <a:p>
            <a:r>
              <a:rPr lang="en-US" dirty="0"/>
              <a:t>Classical:  0.1980966</a:t>
            </a:r>
          </a:p>
          <a:p>
            <a:r>
              <a:rPr lang="en-US" dirty="0"/>
              <a:t>Bootstrap:  0.192267</a:t>
            </a:r>
          </a:p>
        </p:txBody>
      </p:sp>
      <p:sp>
        <p:nvSpPr>
          <p:cNvPr id="6" name="Content Placeholder 5">
            <a:extLst>
              <a:ext uri="{FF2B5EF4-FFF2-40B4-BE49-F238E27FC236}">
                <a16:creationId xmlns:a16="http://schemas.microsoft.com/office/drawing/2014/main" id="{2DF27A29-6A53-4BF8-9407-EA422592056D}"/>
              </a:ext>
            </a:extLst>
          </p:cNvPr>
          <p:cNvSpPr>
            <a:spLocks noGrp="1"/>
          </p:cNvSpPr>
          <p:nvPr>
            <p:ph sz="half" idx="2"/>
          </p:nvPr>
        </p:nvSpPr>
        <p:spPr>
          <a:xfrm>
            <a:off x="3881663" y="1369219"/>
            <a:ext cx="4935765" cy="3263504"/>
          </a:xfrm>
        </p:spPr>
        <p:txBody>
          <a:bodyPr/>
          <a:lstStyle/>
          <a:p>
            <a:pPr marL="0" indent="0">
              <a:buNone/>
            </a:pPr>
            <a:r>
              <a:rPr lang="en-US" dirty="0"/>
              <a:t>Confidence Interval</a:t>
            </a:r>
          </a:p>
          <a:p>
            <a:r>
              <a:rPr lang="en-US" dirty="0"/>
              <a:t>Classical (Z):  2.635 – 3.411</a:t>
            </a:r>
          </a:p>
          <a:p>
            <a:r>
              <a:rPr lang="en-US" dirty="0"/>
              <a:t>Classical (t):  2.630 – 3.416</a:t>
            </a:r>
          </a:p>
          <a:p>
            <a:r>
              <a:rPr lang="en-US" dirty="0"/>
              <a:t>Bootstrap:  2.646 – 3.380</a:t>
            </a:r>
          </a:p>
        </p:txBody>
      </p:sp>
      <p:sp>
        <p:nvSpPr>
          <p:cNvPr id="4" name="Text Placeholder 3">
            <a:extLst>
              <a:ext uri="{FF2B5EF4-FFF2-40B4-BE49-F238E27FC236}">
                <a16:creationId xmlns:a16="http://schemas.microsoft.com/office/drawing/2014/main" id="{EDE24816-894A-4CEC-9A06-323FADBEF3E6}"/>
              </a:ext>
            </a:extLst>
          </p:cNvPr>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205264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F6E1-6B55-0FFD-9EC5-6BBF0EFE28A1}"/>
              </a:ext>
            </a:extLst>
          </p:cNvPr>
          <p:cNvSpPr>
            <a:spLocks noGrp="1"/>
          </p:cNvSpPr>
          <p:nvPr>
            <p:ph type="title"/>
          </p:nvPr>
        </p:nvSpPr>
        <p:spPr/>
        <p:txBody>
          <a:bodyPr>
            <a:normAutofit fontScale="90000"/>
          </a:bodyPr>
          <a:lstStyle/>
          <a:p>
            <a:r>
              <a:rPr lang="en-US" dirty="0"/>
              <a:t>Classical Statistics vs Bootstrapping</a:t>
            </a:r>
          </a:p>
        </p:txBody>
      </p:sp>
      <p:sp>
        <p:nvSpPr>
          <p:cNvPr id="3" name="Content Placeholder 2">
            <a:extLst>
              <a:ext uri="{FF2B5EF4-FFF2-40B4-BE49-F238E27FC236}">
                <a16:creationId xmlns:a16="http://schemas.microsoft.com/office/drawing/2014/main" id="{C569D515-015D-10D1-AEDD-32E1DDC8861B}"/>
              </a:ext>
            </a:extLst>
          </p:cNvPr>
          <p:cNvSpPr>
            <a:spLocks noGrp="1"/>
          </p:cNvSpPr>
          <p:nvPr>
            <p:ph idx="1"/>
          </p:nvPr>
        </p:nvSpPr>
        <p:spPr/>
        <p:txBody>
          <a:bodyPr/>
          <a:lstStyle/>
          <a:p>
            <a:r>
              <a:rPr lang="en-US" dirty="0"/>
              <a:t>Which is right?</a:t>
            </a:r>
          </a:p>
          <a:p>
            <a:pPr lvl="1"/>
            <a:r>
              <a:rPr lang="en-US" dirty="0"/>
              <a:t>Both are estimates</a:t>
            </a:r>
          </a:p>
          <a:p>
            <a:pPr lvl="1"/>
            <a:r>
              <a:rPr lang="en-US" dirty="0"/>
              <a:t>The classical statistics approach relies on assumptions of independence, normality, and reasonably large sample size</a:t>
            </a:r>
          </a:p>
          <a:p>
            <a:r>
              <a:rPr lang="en-US" dirty="0"/>
              <a:t>Why use bootstrapping?</a:t>
            </a:r>
          </a:p>
          <a:p>
            <a:pPr lvl="1"/>
            <a:r>
              <a:rPr lang="en-US" dirty="0"/>
              <a:t>Highly flexible</a:t>
            </a:r>
          </a:p>
          <a:p>
            <a:pPr lvl="1"/>
            <a:r>
              <a:rPr lang="en-US" dirty="0"/>
              <a:t>Many sample statistics of interest don’t have a closed form (formula) for their standard error (e.g., median)</a:t>
            </a:r>
          </a:p>
          <a:p>
            <a:pPr lvl="1"/>
            <a:endParaRPr lang="en-US" dirty="0"/>
          </a:p>
          <a:p>
            <a:pPr lvl="1"/>
            <a:endParaRPr lang="en-US" dirty="0"/>
          </a:p>
        </p:txBody>
      </p:sp>
      <p:sp>
        <p:nvSpPr>
          <p:cNvPr id="4" name="Text Placeholder 3">
            <a:extLst>
              <a:ext uri="{FF2B5EF4-FFF2-40B4-BE49-F238E27FC236}">
                <a16:creationId xmlns:a16="http://schemas.microsoft.com/office/drawing/2014/main" id="{7D37410F-BE63-74B6-095F-8826AA95F2D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050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E7E-5D20-458A-B8C3-8B66D7C8A913}"/>
              </a:ext>
            </a:extLst>
          </p:cNvPr>
          <p:cNvSpPr>
            <a:spLocks noGrp="1"/>
          </p:cNvSpPr>
          <p:nvPr>
            <p:ph type="title"/>
          </p:nvPr>
        </p:nvSpPr>
        <p:spPr/>
        <p:txBody>
          <a:bodyPr>
            <a:normAutofit fontScale="90000"/>
          </a:bodyPr>
          <a:lstStyle/>
          <a:p>
            <a:r>
              <a:rPr lang="en-US" dirty="0"/>
              <a:t>Portfolio Allocation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3A687B-BA3B-4973-8DEC-558F1DEA7621}"/>
                  </a:ext>
                </a:extLst>
              </p:cNvPr>
              <p:cNvSpPr>
                <a:spLocks noGrp="1"/>
              </p:cNvSpPr>
              <p:nvPr>
                <p:ph idx="1"/>
              </p:nvPr>
            </p:nvSpPr>
            <p:spPr/>
            <p:txBody>
              <a:bodyPr>
                <a:normAutofit/>
              </a:bodyPr>
              <a:lstStyle/>
              <a:p>
                <a:r>
                  <a:rPr lang="en-US" dirty="0"/>
                  <a:t>Portfolio allocation generally attempts to minimize the variance of the overall portfolio for a given expected average return</a:t>
                </a:r>
              </a:p>
              <a:p>
                <a:r>
                  <a:rPr lang="en-US" dirty="0"/>
                  <a:t>Assume we wish to invest a fixed sum of money in two financial assets that yield returns of X and Y, where X and Y are normally distributed with some covariance</a:t>
                </a:r>
              </a:p>
              <a:p>
                <a:pPr lvl="1"/>
                <a:r>
                  <a:rPr lang="en-US" dirty="0"/>
                  <a:t>We will invest a fraction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of our money in X and the remaining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dirty="0"/>
                  <a:t> in Y</a:t>
                </a:r>
              </a:p>
            </p:txBody>
          </p:sp>
        </mc:Choice>
        <mc:Fallback>
          <p:sp>
            <p:nvSpPr>
              <p:cNvPr id="3" name="Content Placeholder 2">
                <a:extLst>
                  <a:ext uri="{FF2B5EF4-FFF2-40B4-BE49-F238E27FC236}">
                    <a16:creationId xmlns:a16="http://schemas.microsoft.com/office/drawing/2014/main" id="{F43A687B-BA3B-4973-8DEC-558F1DEA7621}"/>
                  </a:ext>
                </a:extLst>
              </p:cNvPr>
              <p:cNvSpPr>
                <a:spLocks noGrp="1" noRot="1" noChangeAspect="1" noMove="1" noResize="1" noEditPoints="1" noAdjustHandles="1" noChangeArrowheads="1" noChangeShapeType="1" noTextEdit="1"/>
              </p:cNvSpPr>
              <p:nvPr>
                <p:ph idx="1"/>
              </p:nvPr>
            </p:nvSpPr>
            <p:spPr>
              <a:blipFill>
                <a:blip r:embed="rId2"/>
                <a:stretch>
                  <a:fillRect l="-773" t="-2804" r="-108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A78EECE-4773-DB76-16BE-B21A63A729AE}"/>
              </a:ext>
            </a:extLst>
          </p:cNvPr>
          <p:cNvSpPr>
            <a:spLocks noGrp="1"/>
          </p:cNvSpPr>
          <p:nvPr>
            <p:ph type="body" sz="quarter" idx="10"/>
          </p:nvPr>
        </p:nvSpPr>
        <p:spPr/>
        <p:txBody>
          <a:bodyPr/>
          <a:lstStyle/>
          <a:p>
            <a:r>
              <a:rPr lang="en-US" dirty="0"/>
              <a:t>From ISLR 5.2</a:t>
            </a:r>
          </a:p>
        </p:txBody>
      </p:sp>
    </p:spTree>
    <p:extLst>
      <p:ext uri="{BB962C8B-B14F-4D97-AF65-F5344CB8AC3E}">
        <p14:creationId xmlns:p14="http://schemas.microsoft.com/office/powerpoint/2010/main" val="349316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E7E-5D20-458A-B8C3-8B66D7C8A913}"/>
              </a:ext>
            </a:extLst>
          </p:cNvPr>
          <p:cNvSpPr>
            <a:spLocks noGrp="1"/>
          </p:cNvSpPr>
          <p:nvPr>
            <p:ph type="title"/>
          </p:nvPr>
        </p:nvSpPr>
        <p:spPr/>
        <p:txBody>
          <a:bodyPr>
            <a:normAutofit fontScale="90000"/>
          </a:bodyPr>
          <a:lstStyle/>
          <a:p>
            <a:r>
              <a:rPr lang="en-US" dirty="0"/>
              <a:t>Portfolio Allocation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3A687B-BA3B-4973-8DEC-558F1DEA7621}"/>
                  </a:ext>
                </a:extLst>
              </p:cNvPr>
              <p:cNvSpPr>
                <a:spLocks noGrp="1"/>
              </p:cNvSpPr>
              <p:nvPr>
                <p:ph idx="1"/>
              </p:nvPr>
            </p:nvSpPr>
            <p:spPr/>
            <p:txBody>
              <a:bodyPr>
                <a:normAutofit/>
              </a:bodyPr>
              <a:lstStyle/>
              <a:p>
                <a:pPr marL="0" indent="0">
                  <a:buNone/>
                </a:pPr>
                <a:r>
                  <a:rPr lang="en-US" dirty="0"/>
                  <a:t>It can be shown that the value of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that minimizes the variance of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𝑌</m:t>
                        </m:r>
                      </m:e>
                    </m:d>
                  </m:oMath>
                </a14:m>
                <a:r>
                  <a:rPr lang="en-US" dirty="0"/>
                  <a:t> is given by:</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𝛼</m:t>
                      </m:r>
                      <m:r>
                        <a:rPr lang="en-US" sz="1800" b="0" i="1" smtClean="0">
                          <a:solidFill>
                            <a:schemeClr val="bg1"/>
                          </a:solidFill>
                          <a:latin typeface="Cambria Math" panose="02040503050406030204" pitchFamily="18" charset="0"/>
                          <a:ea typeface="Cambria Math" panose="02040503050406030204" pitchFamily="18" charset="0"/>
                        </a:rPr>
                        <m:t>=</m:t>
                      </m:r>
                      <m:f>
                        <m:fPr>
                          <m:ctrlPr>
                            <a:rPr lang="en-US" sz="1800" b="0" i="1" smtClean="0">
                              <a:solidFill>
                                <a:schemeClr val="bg1"/>
                              </a:solidFill>
                              <a:latin typeface="Cambria Math" panose="02040503050406030204" pitchFamily="18" charset="0"/>
                              <a:ea typeface="Cambria Math" panose="02040503050406030204" pitchFamily="18" charset="0"/>
                            </a:rPr>
                          </m:ctrlPr>
                        </m:fPr>
                        <m:num>
                          <m:sSubSup>
                            <m:sSubSupPr>
                              <m:ctrlPr>
                                <a:rPr lang="en-US" sz="1800" b="0" i="1" smtClean="0">
                                  <a:solidFill>
                                    <a:schemeClr val="bg1"/>
                                  </a:solidFill>
                                  <a:latin typeface="Cambria Math" panose="02040503050406030204" pitchFamily="18" charset="0"/>
                                  <a:ea typeface="Cambria Math" panose="02040503050406030204" pitchFamily="18" charset="0"/>
                                </a:rPr>
                              </m:ctrlPr>
                            </m:sSubSupPr>
                            <m:e>
                              <m:r>
                                <a:rPr lang="en-US" sz="1800" b="0" i="1" smtClean="0">
                                  <a:solidFill>
                                    <a:schemeClr val="bg1"/>
                                  </a:solidFill>
                                  <a:latin typeface="Cambria Math" panose="02040503050406030204" pitchFamily="18" charset="0"/>
                                  <a:ea typeface="Cambria Math" panose="02040503050406030204" pitchFamily="18" charset="0"/>
                                </a:rPr>
                                <m:t>𝜎</m:t>
                              </m:r>
                            </m:e>
                            <m:sub>
                              <m:r>
                                <a:rPr lang="en-US" sz="1800" b="0" i="1" smtClean="0">
                                  <a:solidFill>
                                    <a:schemeClr val="bg1"/>
                                  </a:solidFill>
                                  <a:latin typeface="Cambria Math" panose="02040503050406030204" pitchFamily="18" charset="0"/>
                                  <a:ea typeface="Cambria Math" panose="02040503050406030204" pitchFamily="18" charset="0"/>
                                </a:rPr>
                                <m:t>𝑌</m:t>
                              </m:r>
                            </m:sub>
                            <m:sup>
                              <m:r>
                                <a:rPr lang="en-US" sz="1800" b="0" i="1" smtClean="0">
                                  <a:solidFill>
                                    <a:schemeClr val="bg1"/>
                                  </a:solidFill>
                                  <a:latin typeface="Cambria Math" panose="02040503050406030204" pitchFamily="18" charset="0"/>
                                  <a:ea typeface="Cambria Math" panose="02040503050406030204" pitchFamily="18" charset="0"/>
                                </a:rPr>
                                <m:t>2</m:t>
                              </m:r>
                            </m:sup>
                          </m:sSubSup>
                          <m:r>
                            <a:rPr lang="en-US" sz="1800" b="0" i="1" smtClean="0">
                              <a:solidFill>
                                <a:schemeClr val="bg1"/>
                              </a:solidFill>
                              <a:latin typeface="Cambria Math" panose="02040503050406030204" pitchFamily="18" charset="0"/>
                              <a:ea typeface="Cambria Math" panose="02040503050406030204" pitchFamily="18" charset="0"/>
                            </a:rPr>
                            <m:t>−</m:t>
                          </m:r>
                          <m:sSub>
                            <m:sSubPr>
                              <m:ctrlPr>
                                <a:rPr lang="en-US" sz="1800" b="0" i="1" smtClean="0">
                                  <a:solidFill>
                                    <a:schemeClr val="bg1"/>
                                  </a:solidFill>
                                  <a:latin typeface="Cambria Math" panose="02040503050406030204" pitchFamily="18" charset="0"/>
                                  <a:ea typeface="Cambria Math" panose="02040503050406030204" pitchFamily="18" charset="0"/>
                                </a:rPr>
                              </m:ctrlPr>
                            </m:sSubPr>
                            <m:e>
                              <m:r>
                                <a:rPr lang="en-US" sz="1800" b="0" i="1" smtClean="0">
                                  <a:solidFill>
                                    <a:schemeClr val="bg1"/>
                                  </a:solidFill>
                                  <a:latin typeface="Cambria Math" panose="02040503050406030204" pitchFamily="18" charset="0"/>
                                  <a:ea typeface="Cambria Math" panose="02040503050406030204" pitchFamily="18" charset="0"/>
                                </a:rPr>
                                <m:t>𝜎</m:t>
                              </m:r>
                            </m:e>
                            <m:sub>
                              <m:r>
                                <a:rPr lang="en-US" sz="1800" b="0" i="1" smtClean="0">
                                  <a:solidFill>
                                    <a:schemeClr val="bg1"/>
                                  </a:solidFill>
                                  <a:latin typeface="Cambria Math" panose="02040503050406030204" pitchFamily="18" charset="0"/>
                                  <a:ea typeface="Cambria Math" panose="02040503050406030204" pitchFamily="18" charset="0"/>
                                </a:rPr>
                                <m:t>𝑋𝑌</m:t>
                              </m:r>
                            </m:sub>
                          </m:sSub>
                        </m:num>
                        <m:den>
                          <m:sSubSup>
                            <m:sSubSupPr>
                              <m:ctrlPr>
                                <a:rPr lang="en-US" sz="1800" b="0" i="1" smtClean="0">
                                  <a:solidFill>
                                    <a:schemeClr val="bg1"/>
                                  </a:solidFill>
                                  <a:latin typeface="Cambria Math" panose="02040503050406030204" pitchFamily="18" charset="0"/>
                                  <a:ea typeface="Cambria Math" panose="02040503050406030204" pitchFamily="18" charset="0"/>
                                </a:rPr>
                              </m:ctrlPr>
                            </m:sSubSupPr>
                            <m:e>
                              <m:r>
                                <a:rPr lang="en-US" sz="1800" b="0" i="1" smtClean="0">
                                  <a:solidFill>
                                    <a:schemeClr val="bg1"/>
                                  </a:solidFill>
                                  <a:latin typeface="Cambria Math" panose="02040503050406030204" pitchFamily="18" charset="0"/>
                                  <a:ea typeface="Cambria Math" panose="02040503050406030204" pitchFamily="18" charset="0"/>
                                </a:rPr>
                                <m:t>𝜎</m:t>
                              </m:r>
                            </m:e>
                            <m:sub>
                              <m:r>
                                <a:rPr lang="en-US" sz="1800" b="0" i="1" smtClean="0">
                                  <a:solidFill>
                                    <a:schemeClr val="bg1"/>
                                  </a:solidFill>
                                  <a:latin typeface="Cambria Math" panose="02040503050406030204" pitchFamily="18" charset="0"/>
                                  <a:ea typeface="Cambria Math" panose="02040503050406030204" pitchFamily="18" charset="0"/>
                                </a:rPr>
                                <m:t>𝑋</m:t>
                              </m:r>
                            </m:sub>
                            <m:sup>
                              <m:r>
                                <a:rPr lang="en-US" sz="1800" b="0" i="1" smtClean="0">
                                  <a:solidFill>
                                    <a:schemeClr val="bg1"/>
                                  </a:solidFill>
                                  <a:latin typeface="Cambria Math" panose="02040503050406030204" pitchFamily="18" charset="0"/>
                                  <a:ea typeface="Cambria Math" panose="02040503050406030204" pitchFamily="18" charset="0"/>
                                </a:rPr>
                                <m:t>2</m:t>
                              </m:r>
                            </m:sup>
                          </m:sSubSup>
                          <m:r>
                            <a:rPr lang="en-US" sz="1800" b="0" i="1" smtClean="0">
                              <a:solidFill>
                                <a:schemeClr val="bg1"/>
                              </a:solidFill>
                              <a:latin typeface="Cambria Math" panose="02040503050406030204" pitchFamily="18" charset="0"/>
                              <a:ea typeface="Cambria Math" panose="02040503050406030204" pitchFamily="18" charset="0"/>
                            </a:rPr>
                            <m:t>+</m:t>
                          </m:r>
                          <m:sSubSup>
                            <m:sSubSupPr>
                              <m:ctrlPr>
                                <a:rPr lang="en-US" sz="1800" i="1">
                                  <a:solidFill>
                                    <a:schemeClr val="bg1"/>
                                  </a:solidFill>
                                  <a:latin typeface="Cambria Math" panose="02040503050406030204" pitchFamily="18" charset="0"/>
                                  <a:ea typeface="Cambria Math" panose="02040503050406030204" pitchFamily="18" charset="0"/>
                                </a:rPr>
                              </m:ctrlPr>
                            </m:sSubSupPr>
                            <m:e>
                              <m:r>
                                <a:rPr lang="en-US" sz="1800" i="1">
                                  <a:solidFill>
                                    <a:schemeClr val="bg1"/>
                                  </a:solidFill>
                                  <a:latin typeface="Cambria Math" panose="02040503050406030204" pitchFamily="18" charset="0"/>
                                  <a:ea typeface="Cambria Math" panose="02040503050406030204" pitchFamily="18" charset="0"/>
                                </a:rPr>
                                <m:t>𝜎</m:t>
                              </m:r>
                            </m:e>
                            <m:sub>
                              <m:r>
                                <a:rPr lang="en-US" sz="1800" i="1">
                                  <a:solidFill>
                                    <a:schemeClr val="bg1"/>
                                  </a:solidFill>
                                  <a:latin typeface="Cambria Math" panose="02040503050406030204" pitchFamily="18" charset="0"/>
                                  <a:ea typeface="Cambria Math" panose="02040503050406030204" pitchFamily="18" charset="0"/>
                                </a:rPr>
                                <m:t>𝑌</m:t>
                              </m:r>
                            </m:sub>
                            <m:sup>
                              <m:r>
                                <a:rPr lang="en-US" sz="1800" i="1">
                                  <a:solidFill>
                                    <a:schemeClr val="bg1"/>
                                  </a:solidFill>
                                  <a:latin typeface="Cambria Math" panose="02040503050406030204" pitchFamily="18" charset="0"/>
                                  <a:ea typeface="Cambria Math" panose="02040503050406030204" pitchFamily="18" charset="0"/>
                                </a:rPr>
                                <m:t>2</m:t>
                              </m:r>
                            </m:sup>
                          </m:sSubSup>
                          <m:r>
                            <a:rPr lang="en-US" sz="1800" b="0" i="1" smtClean="0">
                              <a:solidFill>
                                <a:schemeClr val="bg1"/>
                              </a:solidFill>
                              <a:latin typeface="Cambria Math" panose="02040503050406030204" pitchFamily="18" charset="0"/>
                              <a:ea typeface="Cambria Math" panose="02040503050406030204" pitchFamily="18" charset="0"/>
                            </a:rPr>
                            <m:t> −2</m:t>
                          </m:r>
                          <m:sSub>
                            <m:sSubPr>
                              <m:ctrlPr>
                                <a:rPr lang="en-US" sz="1800" i="1">
                                  <a:solidFill>
                                    <a:schemeClr val="bg1"/>
                                  </a:solidFill>
                                  <a:latin typeface="Cambria Math" panose="02040503050406030204" pitchFamily="18" charset="0"/>
                                  <a:ea typeface="Cambria Math" panose="02040503050406030204" pitchFamily="18" charset="0"/>
                                </a:rPr>
                              </m:ctrlPr>
                            </m:sSubPr>
                            <m:e>
                              <m:r>
                                <a:rPr lang="en-US" sz="1800" i="1">
                                  <a:solidFill>
                                    <a:schemeClr val="bg1"/>
                                  </a:solidFill>
                                  <a:latin typeface="Cambria Math" panose="02040503050406030204" pitchFamily="18" charset="0"/>
                                  <a:ea typeface="Cambria Math" panose="02040503050406030204" pitchFamily="18" charset="0"/>
                                </a:rPr>
                                <m:t>𝜎</m:t>
                              </m:r>
                            </m:e>
                            <m:sub>
                              <m:r>
                                <a:rPr lang="en-US" sz="1800" i="1">
                                  <a:solidFill>
                                    <a:schemeClr val="bg1"/>
                                  </a:solidFill>
                                  <a:latin typeface="Cambria Math" panose="02040503050406030204" pitchFamily="18" charset="0"/>
                                  <a:ea typeface="Cambria Math" panose="02040503050406030204" pitchFamily="18" charset="0"/>
                                </a:rPr>
                                <m:t>𝑋𝑌</m:t>
                              </m:r>
                            </m:sub>
                          </m:sSub>
                        </m:den>
                      </m:f>
                    </m:oMath>
                  </m:oMathPara>
                </a14:m>
                <a:endParaRPr lang="en-US" dirty="0"/>
              </a:p>
              <a:p>
                <a:pPr marL="0" indent="0" algn="ctr">
                  <a:buNone/>
                </a:pPr>
                <a:endParaRPr lang="en-US" dirty="0"/>
              </a:p>
              <a:p>
                <a:pPr marL="0" indent="0">
                  <a:buNone/>
                </a:pPr>
                <a:r>
                  <a:rPr lang="en-US" sz="1400" dirty="0">
                    <a:solidFill>
                      <a:schemeClr val="bg1"/>
                    </a:solidFill>
                  </a:rPr>
                  <a:t>where </a:t>
                </a:r>
                <a14:m>
                  <m:oMath xmlns:m="http://schemas.openxmlformats.org/officeDocument/2006/math">
                    <m:sSubSup>
                      <m:sSubSupPr>
                        <m:ctrlPr>
                          <a:rPr lang="en-US" sz="1400" i="1">
                            <a:solidFill>
                              <a:schemeClr val="bg1"/>
                            </a:solidFill>
                            <a:latin typeface="Cambria Math" panose="02040503050406030204" pitchFamily="18" charset="0"/>
                            <a:ea typeface="Cambria Math" panose="02040503050406030204" pitchFamily="18" charset="0"/>
                          </a:rPr>
                        </m:ctrlPr>
                      </m:sSubSupPr>
                      <m:e>
                        <m:r>
                          <a:rPr lang="en-US" sz="1400" i="1">
                            <a:solidFill>
                              <a:schemeClr val="bg1"/>
                            </a:solidFill>
                            <a:latin typeface="Cambria Math" panose="02040503050406030204" pitchFamily="18" charset="0"/>
                            <a:ea typeface="Cambria Math" panose="02040503050406030204" pitchFamily="18" charset="0"/>
                          </a:rPr>
                          <m:t>𝜎</m:t>
                        </m:r>
                      </m:e>
                      <m:sub>
                        <m:r>
                          <a:rPr lang="en-US" sz="1400" i="1">
                            <a:solidFill>
                              <a:schemeClr val="bg1"/>
                            </a:solidFill>
                            <a:latin typeface="Cambria Math" panose="02040503050406030204" pitchFamily="18" charset="0"/>
                            <a:ea typeface="Cambria Math" panose="02040503050406030204" pitchFamily="18" charset="0"/>
                          </a:rPr>
                          <m:t>𝑋</m:t>
                        </m:r>
                      </m:sub>
                      <m:sup>
                        <m:r>
                          <a:rPr lang="en-US" sz="1400" i="1">
                            <a:solidFill>
                              <a:schemeClr val="bg1"/>
                            </a:solidFill>
                            <a:latin typeface="Cambria Math" panose="02040503050406030204" pitchFamily="18" charset="0"/>
                            <a:ea typeface="Cambria Math" panose="02040503050406030204" pitchFamily="18" charset="0"/>
                          </a:rPr>
                          <m:t>2</m:t>
                        </m:r>
                      </m:sup>
                    </m:sSubSup>
                  </m:oMath>
                </a14:m>
                <a:r>
                  <a:rPr lang="en-US" sz="1400" dirty="0">
                    <a:solidFill>
                      <a:schemeClr val="bg1"/>
                    </a:solidFill>
                  </a:rPr>
                  <a:t> = </a:t>
                </a:r>
                <a14:m>
                  <m:oMath xmlns:m="http://schemas.openxmlformats.org/officeDocument/2006/math">
                    <m:r>
                      <a:rPr lang="en-US" sz="1400" b="0" i="1" smtClean="0">
                        <a:solidFill>
                          <a:schemeClr val="bg1"/>
                        </a:solidFill>
                        <a:latin typeface="Cambria Math" panose="02040503050406030204" pitchFamily="18" charset="0"/>
                      </a:rPr>
                      <m:t>𝑉𝑎𝑟</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oMath>
                </a14:m>
                <a:r>
                  <a:rPr lang="en-US" sz="1400" dirty="0">
                    <a:solidFill>
                      <a:schemeClr val="bg1"/>
                    </a:solidFill>
                  </a:rPr>
                  <a:t>, </a:t>
                </a:r>
                <a14:m>
                  <m:oMath xmlns:m="http://schemas.openxmlformats.org/officeDocument/2006/math">
                    <m:sSubSup>
                      <m:sSubSupPr>
                        <m:ctrlPr>
                          <a:rPr lang="en-US" sz="1400" i="1">
                            <a:solidFill>
                              <a:schemeClr val="bg1"/>
                            </a:solidFill>
                            <a:latin typeface="Cambria Math" panose="02040503050406030204" pitchFamily="18" charset="0"/>
                            <a:ea typeface="Cambria Math" panose="02040503050406030204" pitchFamily="18" charset="0"/>
                          </a:rPr>
                        </m:ctrlPr>
                      </m:sSubSupPr>
                      <m:e>
                        <m:r>
                          <a:rPr lang="en-US" sz="1400" i="1">
                            <a:solidFill>
                              <a:schemeClr val="bg1"/>
                            </a:solidFill>
                            <a:latin typeface="Cambria Math" panose="02040503050406030204" pitchFamily="18" charset="0"/>
                            <a:ea typeface="Cambria Math" panose="02040503050406030204" pitchFamily="18" charset="0"/>
                          </a:rPr>
                          <m:t>𝜎</m:t>
                        </m:r>
                      </m:e>
                      <m:sub>
                        <m:r>
                          <a:rPr lang="en-US" sz="1400" b="0" i="1" smtClean="0">
                            <a:solidFill>
                              <a:schemeClr val="bg1"/>
                            </a:solidFill>
                            <a:latin typeface="Cambria Math" panose="02040503050406030204" pitchFamily="18" charset="0"/>
                            <a:ea typeface="Cambria Math" panose="02040503050406030204" pitchFamily="18" charset="0"/>
                          </a:rPr>
                          <m:t>𝑌</m:t>
                        </m:r>
                      </m:sub>
                      <m:sup>
                        <m:r>
                          <a:rPr lang="en-US" sz="1400" i="1">
                            <a:solidFill>
                              <a:schemeClr val="bg1"/>
                            </a:solidFill>
                            <a:latin typeface="Cambria Math" panose="02040503050406030204" pitchFamily="18" charset="0"/>
                            <a:ea typeface="Cambria Math" panose="02040503050406030204" pitchFamily="18" charset="0"/>
                          </a:rPr>
                          <m:t>2</m:t>
                        </m:r>
                      </m:sup>
                    </m:sSubSup>
                  </m:oMath>
                </a14:m>
                <a:r>
                  <a:rPr lang="en-US" sz="1400" dirty="0">
                    <a:solidFill>
                      <a:schemeClr val="bg1"/>
                    </a:solidFill>
                  </a:rPr>
                  <a:t> = </a:t>
                </a:r>
                <a14:m>
                  <m:oMath xmlns:m="http://schemas.openxmlformats.org/officeDocument/2006/math">
                    <m:r>
                      <a:rPr lang="en-US" sz="1400" i="1">
                        <a:solidFill>
                          <a:schemeClr val="bg1"/>
                        </a:solidFill>
                        <a:latin typeface="Cambria Math" panose="02040503050406030204" pitchFamily="18" charset="0"/>
                      </a:rPr>
                      <m:t>𝑉𝑎𝑟</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𝑌</m:t>
                    </m:r>
                    <m:r>
                      <a:rPr lang="en-US" sz="1400" i="1">
                        <a:solidFill>
                          <a:schemeClr val="bg1"/>
                        </a:solidFill>
                        <a:latin typeface="Cambria Math" panose="02040503050406030204" pitchFamily="18" charset="0"/>
                      </a:rPr>
                      <m:t>)</m:t>
                    </m:r>
                  </m:oMath>
                </a14:m>
                <a:r>
                  <a:rPr lang="en-US" sz="1400" dirty="0">
                    <a:solidFill>
                      <a:schemeClr val="bg1"/>
                    </a:solidFill>
                  </a:rPr>
                  <a:t>, and </a:t>
                </a:r>
                <a14:m>
                  <m:oMath xmlns:m="http://schemas.openxmlformats.org/officeDocument/2006/math">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𝜎</m:t>
                        </m:r>
                      </m:e>
                      <m:sub>
                        <m:r>
                          <a:rPr lang="en-US" sz="1400" i="1">
                            <a:solidFill>
                              <a:schemeClr val="bg1"/>
                            </a:solidFill>
                            <a:latin typeface="Cambria Math" panose="02040503050406030204" pitchFamily="18" charset="0"/>
                            <a:ea typeface="Cambria Math" panose="02040503050406030204" pitchFamily="18" charset="0"/>
                          </a:rPr>
                          <m:t>𝑋𝑌</m:t>
                        </m:r>
                      </m:sub>
                    </m:sSub>
                  </m:oMath>
                </a14:m>
                <a:r>
                  <a:rPr lang="en-US" sz="1400" dirty="0">
                    <a:solidFill>
                      <a:schemeClr val="bg1"/>
                    </a:solidFill>
                  </a:rPr>
                  <a:t> = </a:t>
                </a:r>
                <a14:m>
                  <m:oMath xmlns:m="http://schemas.openxmlformats.org/officeDocument/2006/math">
                    <m:r>
                      <a:rPr lang="en-US" sz="1400" b="0" i="1" smtClean="0">
                        <a:solidFill>
                          <a:schemeClr val="bg1"/>
                        </a:solidFill>
                        <a:latin typeface="Cambria Math" panose="02040503050406030204" pitchFamily="18" charset="0"/>
                      </a:rPr>
                      <m:t>𝐶𝑂𝑉</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𝑋</m:t>
                    </m:r>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𝑌</m:t>
                    </m:r>
                    <m:r>
                      <a:rPr lang="en-US" sz="1400" b="0" i="1" smtClean="0">
                        <a:solidFill>
                          <a:schemeClr val="bg1"/>
                        </a:solidFill>
                        <a:latin typeface="Cambria Math" panose="02040503050406030204" pitchFamily="18" charset="0"/>
                      </a:rPr>
                      <m:t>)</m:t>
                    </m:r>
                  </m:oMath>
                </a14:m>
                <a:r>
                  <a:rPr lang="en-US" sz="1400" dirty="0">
                    <a:solidFill>
                      <a:schemeClr val="bg1"/>
                    </a:solidFill>
                  </a:rPr>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43A687B-BA3B-4973-8DEC-558F1DEA7621}"/>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A78EECE-4773-DB76-16BE-B21A63A729A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9041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F062-15C9-D39E-A8FC-FC1479AECDAB}"/>
              </a:ext>
            </a:extLst>
          </p:cNvPr>
          <p:cNvSpPr>
            <a:spLocks noGrp="1"/>
          </p:cNvSpPr>
          <p:nvPr>
            <p:ph type="title"/>
          </p:nvPr>
        </p:nvSpPr>
        <p:spPr/>
        <p:txBody>
          <a:bodyPr>
            <a:normAutofit fontScale="90000"/>
          </a:bodyPr>
          <a:lstStyle/>
          <a:p>
            <a:r>
              <a:rPr lang="en-US" dirty="0"/>
              <a:t>Residuals Analysis</a:t>
            </a:r>
          </a:p>
        </p:txBody>
      </p:sp>
      <p:sp>
        <p:nvSpPr>
          <p:cNvPr id="3" name="Content Placeholder 2">
            <a:extLst>
              <a:ext uri="{FF2B5EF4-FFF2-40B4-BE49-F238E27FC236}">
                <a16:creationId xmlns:a16="http://schemas.microsoft.com/office/drawing/2014/main" id="{D37B7817-5765-78FA-EB6A-F7663FED2486}"/>
              </a:ext>
            </a:extLst>
          </p:cNvPr>
          <p:cNvSpPr>
            <a:spLocks noGrp="1"/>
          </p:cNvSpPr>
          <p:nvPr>
            <p:ph idx="1"/>
          </p:nvPr>
        </p:nvSpPr>
        <p:spPr/>
        <p:txBody>
          <a:bodyPr/>
          <a:lstStyle/>
          <a:p>
            <a:pPr marL="0" indent="0">
              <a:buNone/>
            </a:pPr>
            <a:r>
              <a:rPr lang="en-US" dirty="0"/>
              <a:t>There are a number of statistical tests for normality:</a:t>
            </a:r>
          </a:p>
          <a:p>
            <a:r>
              <a:rPr lang="en-US" dirty="0"/>
              <a:t>Anderson-Darling test</a:t>
            </a:r>
          </a:p>
          <a:p>
            <a:r>
              <a:rPr lang="en-US" dirty="0"/>
              <a:t>Shapiro-Wilk test</a:t>
            </a:r>
          </a:p>
          <a:p>
            <a:r>
              <a:rPr lang="en-US" dirty="0"/>
              <a:t>Ryan-Joiner test</a:t>
            </a:r>
          </a:p>
          <a:p>
            <a:r>
              <a:rPr lang="en-US" dirty="0"/>
              <a:t>Kolmogorov-Smirnov test</a:t>
            </a:r>
          </a:p>
          <a:p>
            <a:pPr marL="0" indent="0">
              <a:buNone/>
            </a:pPr>
            <a:endParaRPr lang="en-US" dirty="0"/>
          </a:p>
          <a:p>
            <a:pPr marL="0" indent="0">
              <a:buNone/>
            </a:pPr>
            <a:r>
              <a:rPr lang="en-US" dirty="0"/>
              <a:t>They all provide a p-value with the null hypothesis that the residuals follow a normal distribution</a:t>
            </a:r>
          </a:p>
        </p:txBody>
      </p:sp>
      <p:sp>
        <p:nvSpPr>
          <p:cNvPr id="4" name="Text Placeholder 3">
            <a:extLst>
              <a:ext uri="{FF2B5EF4-FFF2-40B4-BE49-F238E27FC236}">
                <a16:creationId xmlns:a16="http://schemas.microsoft.com/office/drawing/2014/main" id="{7C1ABA8B-5F89-1079-A484-788620A1BCBB}"/>
              </a:ext>
            </a:extLst>
          </p:cNvPr>
          <p:cNvSpPr>
            <a:spLocks noGrp="1"/>
          </p:cNvSpPr>
          <p:nvPr>
            <p:ph type="body" sz="quarter" idx="10"/>
          </p:nvPr>
        </p:nvSpPr>
        <p:spPr/>
        <p:txBody>
          <a:bodyPr/>
          <a:lstStyle/>
          <a:p>
            <a:r>
              <a:rPr lang="en-US" dirty="0"/>
              <a:t>Statistical Tests for Normality</a:t>
            </a:r>
          </a:p>
        </p:txBody>
      </p:sp>
    </p:spTree>
    <p:extLst>
      <p:ext uri="{BB962C8B-B14F-4D97-AF65-F5344CB8AC3E}">
        <p14:creationId xmlns:p14="http://schemas.microsoft.com/office/powerpoint/2010/main" val="82960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E7E-5D20-458A-B8C3-8B66D7C8A913}"/>
              </a:ext>
            </a:extLst>
          </p:cNvPr>
          <p:cNvSpPr>
            <a:spLocks noGrp="1"/>
          </p:cNvSpPr>
          <p:nvPr>
            <p:ph type="title"/>
          </p:nvPr>
        </p:nvSpPr>
        <p:spPr/>
        <p:txBody>
          <a:bodyPr>
            <a:normAutofit fontScale="90000"/>
          </a:bodyPr>
          <a:lstStyle/>
          <a:p>
            <a:r>
              <a:rPr lang="en-US" dirty="0"/>
              <a:t>Portfolio Allocation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3A687B-BA3B-4973-8DEC-558F1DEA7621}"/>
                  </a:ext>
                </a:extLst>
              </p:cNvPr>
              <p:cNvSpPr>
                <a:spLocks noGrp="1"/>
              </p:cNvSpPr>
              <p:nvPr>
                <p:ph idx="1"/>
              </p:nvPr>
            </p:nvSpPr>
            <p:spPr/>
            <p:txBody>
              <a:bodyPr>
                <a:normAutofit/>
              </a:bodyPr>
              <a:lstStyle/>
              <a:p>
                <a:r>
                  <a:rPr lang="en-US" sz="2000" dirty="0"/>
                  <a:t>However, the quantities of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𝑋</m:t>
                        </m:r>
                      </m:sub>
                      <m:sup>
                        <m:r>
                          <a:rPr lang="en-US" sz="2000" i="1">
                            <a:latin typeface="Cambria Math" panose="02040503050406030204" pitchFamily="18" charset="0"/>
                            <a:ea typeface="Cambria Math" panose="02040503050406030204" pitchFamily="18" charset="0"/>
                          </a:rPr>
                          <m:t>2</m:t>
                        </m:r>
                      </m:sup>
                    </m:sSubSup>
                  </m:oMath>
                </a14:m>
                <a:r>
                  <a:rPr lang="en-US" sz="2000" dirty="0"/>
                  <a:t>,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𝑌</m:t>
                        </m:r>
                      </m:sub>
                      <m:sup>
                        <m:r>
                          <a:rPr lang="en-US" sz="2000" i="1">
                            <a:latin typeface="Cambria Math" panose="02040503050406030204" pitchFamily="18" charset="0"/>
                            <a:ea typeface="Cambria Math" panose="02040503050406030204" pitchFamily="18" charset="0"/>
                          </a:rPr>
                          <m:t>2</m:t>
                        </m:r>
                      </m:sup>
                    </m:sSubSup>
                  </m:oMath>
                </a14:m>
                <a:r>
                  <a:rPr lang="en-US" sz="2000" dirty="0"/>
                  <a:t>, and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𝑋𝑌</m:t>
                        </m:r>
                      </m:sub>
                    </m:sSub>
                  </m:oMath>
                </a14:m>
                <a:r>
                  <a:rPr lang="en-US" sz="2000" dirty="0"/>
                  <a:t> are unknown</a:t>
                </a:r>
              </a:p>
              <a:p>
                <a:r>
                  <a:rPr lang="en-US" sz="2000" dirty="0"/>
                  <a:t>We can compute estimates for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b>
                        <m:r>
                          <a:rPr lang="en-US" sz="2000" i="1">
                            <a:latin typeface="Cambria Math" panose="02040503050406030204" pitchFamily="18" charset="0"/>
                            <a:ea typeface="Cambria Math" panose="02040503050406030204" pitchFamily="18" charset="0"/>
                          </a:rPr>
                          <m:t>𝑋</m:t>
                        </m:r>
                      </m:sub>
                      <m:sup>
                        <m:r>
                          <a:rPr lang="en-US" sz="2000" i="1">
                            <a:latin typeface="Cambria Math" panose="02040503050406030204" pitchFamily="18" charset="0"/>
                            <a:ea typeface="Cambria Math" panose="02040503050406030204" pitchFamily="18" charset="0"/>
                          </a:rPr>
                          <m:t>2</m:t>
                        </m:r>
                      </m:sup>
                    </m:sSubSup>
                  </m:oMath>
                </a14:m>
                <a:r>
                  <a:rPr lang="en-US" sz="2000" dirty="0"/>
                  <a:t>,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b>
                        <m:r>
                          <a:rPr lang="en-US" sz="2000" i="1">
                            <a:latin typeface="Cambria Math" panose="02040503050406030204" pitchFamily="18" charset="0"/>
                            <a:ea typeface="Cambria Math" panose="02040503050406030204" pitchFamily="18" charset="0"/>
                          </a:rPr>
                          <m:t>𝑌</m:t>
                        </m:r>
                      </m:sub>
                      <m:sup>
                        <m:r>
                          <a:rPr lang="en-US" sz="2000" i="1">
                            <a:latin typeface="Cambria Math" panose="02040503050406030204" pitchFamily="18" charset="0"/>
                            <a:ea typeface="Cambria Math" panose="02040503050406030204" pitchFamily="18" charset="0"/>
                          </a:rPr>
                          <m:t>2</m:t>
                        </m:r>
                      </m:sup>
                    </m:sSubSup>
                  </m:oMath>
                </a14:m>
                <a:r>
                  <a:rPr lang="en-US" sz="2000" dirty="0"/>
                  <a:t>, and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b>
                        <m:r>
                          <a:rPr lang="en-US" sz="2000" i="1">
                            <a:latin typeface="Cambria Math" panose="02040503050406030204" pitchFamily="18" charset="0"/>
                            <a:ea typeface="Cambria Math" panose="02040503050406030204" pitchFamily="18" charset="0"/>
                          </a:rPr>
                          <m:t>𝑋𝑌</m:t>
                        </m:r>
                      </m:sub>
                    </m:sSub>
                  </m:oMath>
                </a14:m>
                <a:r>
                  <a:rPr lang="en-US" sz="2000" dirty="0"/>
                  <a:t> using a dataset that contains past measurements for </a:t>
                </a:r>
                <a14:m>
                  <m:oMath xmlns:m="http://schemas.openxmlformats.org/officeDocument/2006/math">
                    <m:r>
                      <a:rPr lang="en-US" sz="2000" b="0" i="1" smtClean="0">
                        <a:latin typeface="Cambria Math" panose="02040503050406030204" pitchFamily="18" charset="0"/>
                      </a:rPr>
                      <m:t>𝑋</m:t>
                    </m:r>
                  </m:oMath>
                </a14:m>
                <a:r>
                  <a:rPr lang="en-US" sz="2000" dirty="0"/>
                  <a:t> and </a:t>
                </a:r>
                <a14:m>
                  <m:oMath xmlns:m="http://schemas.openxmlformats.org/officeDocument/2006/math">
                    <m:r>
                      <a:rPr lang="en-US" sz="2000" b="0" i="1" smtClean="0">
                        <a:latin typeface="Cambria Math" panose="02040503050406030204" pitchFamily="18" charset="0"/>
                      </a:rPr>
                      <m:t>𝑌</m:t>
                    </m:r>
                  </m:oMath>
                </a14:m>
                <a:r>
                  <a:rPr lang="en-US" sz="2000" dirty="0"/>
                  <a:t> and use these values to calculate the desired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endParaRPr lang="en-US" sz="2000" dirty="0"/>
              </a:p>
              <a:p>
                <a:r>
                  <a:rPr lang="en-US" sz="2000" dirty="0"/>
                  <a:t>However, we would also be very interested in the accuracy of our selected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F43A687B-BA3B-4973-8DEC-558F1DEA7621}"/>
                  </a:ext>
                </a:extLst>
              </p:cNvPr>
              <p:cNvSpPr>
                <a:spLocks noGrp="1" noRot="1" noChangeAspect="1" noMove="1" noResize="1" noEditPoints="1" noAdjustHandles="1" noChangeArrowheads="1" noChangeShapeType="1" noTextEdit="1"/>
              </p:cNvSpPr>
              <p:nvPr>
                <p:ph idx="1"/>
              </p:nvPr>
            </p:nvSpPr>
            <p:spPr>
              <a:blipFill>
                <a:blip r:embed="rId2"/>
                <a:stretch>
                  <a:fillRect l="-696" t="-243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212B704-1F91-E0A0-F9C6-8837DC3C1F2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3612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3B7F-A895-4D9A-BC5D-8A44C8C168E6}"/>
              </a:ext>
            </a:extLst>
          </p:cNvPr>
          <p:cNvSpPr>
            <a:spLocks noGrp="1"/>
          </p:cNvSpPr>
          <p:nvPr>
            <p:ph type="title"/>
          </p:nvPr>
        </p:nvSpPr>
        <p:spPr/>
        <p:txBody>
          <a:bodyPr>
            <a:normAutofit fontScale="90000"/>
          </a:bodyPr>
          <a:lstStyle/>
          <a:p>
            <a:r>
              <a:rPr lang="en-US" dirty="0"/>
              <a:t>Portfolio Allocation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3AAB16-8936-438E-9DA4-C2F73455826A}"/>
                  </a:ext>
                </a:extLst>
              </p:cNvPr>
              <p:cNvSpPr>
                <a:spLocks noGrp="1"/>
              </p:cNvSpPr>
              <p:nvPr>
                <p:ph idx="1"/>
              </p:nvPr>
            </p:nvSpPr>
            <p:spPr/>
            <p:txBody>
              <a:bodyPr>
                <a:normAutofit/>
              </a:bodyPr>
              <a:lstStyle/>
              <a:p>
                <a:pPr marL="0" indent="0">
                  <a:buNone/>
                </a:pPr>
                <a:r>
                  <a:rPr lang="en-US" dirty="0"/>
                  <a:t>If we had access to 1000 samples of 100 observations each, we could obtain 1000 estimates for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and calculate their means and standard deviations</a:t>
                </a:r>
              </a:p>
            </p:txBody>
          </p:sp>
        </mc:Choice>
        <mc:Fallback xmlns="">
          <p:sp>
            <p:nvSpPr>
              <p:cNvPr id="3" name="Content Placeholder 2">
                <a:extLst>
                  <a:ext uri="{FF2B5EF4-FFF2-40B4-BE49-F238E27FC236}">
                    <a16:creationId xmlns:a16="http://schemas.microsoft.com/office/drawing/2014/main" id="{043AAB16-8936-438E-9DA4-C2F73455826A}"/>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26BD9E29-790A-DC40-2690-998FAA7D3A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C5822-DFB9-4ED9-9613-231A70235865}"/>
              </a:ext>
            </a:extLst>
          </p:cNvPr>
          <p:cNvPicPr>
            <a:picLocks noChangeAspect="1"/>
          </p:cNvPicPr>
          <p:nvPr/>
        </p:nvPicPr>
        <p:blipFill>
          <a:blip r:embed="rId3"/>
          <a:stretch>
            <a:fillRect/>
          </a:stretch>
        </p:blipFill>
        <p:spPr>
          <a:xfrm>
            <a:off x="3006073" y="2291954"/>
            <a:ext cx="3263422" cy="2520950"/>
          </a:xfrm>
          <a:prstGeom prst="rect">
            <a:avLst/>
          </a:prstGeom>
        </p:spPr>
      </p:pic>
    </p:spTree>
    <p:extLst>
      <p:ext uri="{BB962C8B-B14F-4D97-AF65-F5344CB8AC3E}">
        <p14:creationId xmlns:p14="http://schemas.microsoft.com/office/powerpoint/2010/main" val="411887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3B7F-A895-4D9A-BC5D-8A44C8C168E6}"/>
              </a:ext>
            </a:extLst>
          </p:cNvPr>
          <p:cNvSpPr>
            <a:spLocks noGrp="1"/>
          </p:cNvSpPr>
          <p:nvPr>
            <p:ph type="title"/>
          </p:nvPr>
        </p:nvSpPr>
        <p:spPr/>
        <p:txBody>
          <a:bodyPr>
            <a:normAutofit fontScale="90000"/>
          </a:bodyPr>
          <a:lstStyle/>
          <a:p>
            <a:r>
              <a:rPr lang="en-US" dirty="0"/>
              <a:t>Portfolio Allocation Example</a:t>
            </a:r>
          </a:p>
        </p:txBody>
      </p:sp>
      <p:sp>
        <p:nvSpPr>
          <p:cNvPr id="3" name="Content Placeholder 2">
            <a:extLst>
              <a:ext uri="{FF2B5EF4-FFF2-40B4-BE49-F238E27FC236}">
                <a16:creationId xmlns:a16="http://schemas.microsoft.com/office/drawing/2014/main" id="{043AAB16-8936-438E-9DA4-C2F73455826A}"/>
              </a:ext>
            </a:extLst>
          </p:cNvPr>
          <p:cNvSpPr>
            <a:spLocks noGrp="1"/>
          </p:cNvSpPr>
          <p:nvPr>
            <p:ph idx="1"/>
          </p:nvPr>
        </p:nvSpPr>
        <p:spPr/>
        <p:txBody>
          <a:bodyPr>
            <a:normAutofit/>
          </a:bodyPr>
          <a:lstStyle/>
          <a:p>
            <a:pPr marL="0" indent="0">
              <a:buNone/>
            </a:pPr>
            <a:r>
              <a:rPr lang="en-US" dirty="0"/>
              <a:t>However, what if we only had one sample of 100 observations?</a:t>
            </a:r>
          </a:p>
          <a:p>
            <a:r>
              <a:rPr lang="en-US" dirty="0"/>
              <a:t>Bootstrapping achieves almost equivalent results!</a:t>
            </a:r>
          </a:p>
        </p:txBody>
      </p:sp>
      <p:sp>
        <p:nvSpPr>
          <p:cNvPr id="5" name="Text Placeholder 4">
            <a:extLst>
              <a:ext uri="{FF2B5EF4-FFF2-40B4-BE49-F238E27FC236}">
                <a16:creationId xmlns:a16="http://schemas.microsoft.com/office/drawing/2014/main" id="{2E04EE62-530A-6398-E1E6-8828F26014F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96511ED-E499-4D5C-8266-5032E89CE02A}"/>
              </a:ext>
            </a:extLst>
          </p:cNvPr>
          <p:cNvPicPr>
            <a:picLocks noChangeAspect="1"/>
          </p:cNvPicPr>
          <p:nvPr/>
        </p:nvPicPr>
        <p:blipFill>
          <a:blip r:embed="rId2"/>
          <a:stretch>
            <a:fillRect/>
          </a:stretch>
        </p:blipFill>
        <p:spPr>
          <a:xfrm>
            <a:off x="2327274" y="2320211"/>
            <a:ext cx="4770607" cy="1931988"/>
          </a:xfrm>
          <a:prstGeom prst="rect">
            <a:avLst/>
          </a:prstGeom>
        </p:spPr>
      </p:pic>
      <p:sp>
        <p:nvSpPr>
          <p:cNvPr id="6" name="TextBox 5">
            <a:extLst>
              <a:ext uri="{FF2B5EF4-FFF2-40B4-BE49-F238E27FC236}">
                <a16:creationId xmlns:a16="http://schemas.microsoft.com/office/drawing/2014/main" id="{984DFDCA-8726-47A3-8CF8-8E0BDBFB14DE}"/>
              </a:ext>
            </a:extLst>
          </p:cNvPr>
          <p:cNvSpPr txBox="1"/>
          <p:nvPr/>
        </p:nvSpPr>
        <p:spPr>
          <a:xfrm>
            <a:off x="2545641" y="4306153"/>
            <a:ext cx="1444624" cy="646331"/>
          </a:xfrm>
          <a:prstGeom prst="rect">
            <a:avLst/>
          </a:prstGeom>
          <a:noFill/>
        </p:spPr>
        <p:txBody>
          <a:bodyPr wrap="square" rtlCol="0">
            <a:spAutoFit/>
          </a:bodyPr>
          <a:lstStyle/>
          <a:p>
            <a:pPr algn="l"/>
            <a:r>
              <a:rPr lang="en-US" sz="1200" dirty="0">
                <a:solidFill>
                  <a:schemeClr val="bg1"/>
                </a:solidFill>
                <a:latin typeface="+mj-lt"/>
              </a:rPr>
              <a:t>Estimates obtained from 1000 simulated data sets</a:t>
            </a:r>
          </a:p>
        </p:txBody>
      </p:sp>
      <p:sp>
        <p:nvSpPr>
          <p:cNvPr id="7" name="TextBox 6">
            <a:extLst>
              <a:ext uri="{FF2B5EF4-FFF2-40B4-BE49-F238E27FC236}">
                <a16:creationId xmlns:a16="http://schemas.microsoft.com/office/drawing/2014/main" id="{571C283B-EBE6-4B46-BB3E-AFC584653B29}"/>
              </a:ext>
            </a:extLst>
          </p:cNvPr>
          <p:cNvSpPr txBox="1"/>
          <p:nvPr/>
        </p:nvSpPr>
        <p:spPr>
          <a:xfrm>
            <a:off x="4196641" y="4312503"/>
            <a:ext cx="1444624" cy="830997"/>
          </a:xfrm>
          <a:prstGeom prst="rect">
            <a:avLst/>
          </a:prstGeom>
          <a:noFill/>
        </p:spPr>
        <p:txBody>
          <a:bodyPr wrap="square" rtlCol="0">
            <a:spAutoFit/>
          </a:bodyPr>
          <a:lstStyle/>
          <a:p>
            <a:pPr algn="l"/>
            <a:r>
              <a:rPr lang="en-US" sz="1200" dirty="0">
                <a:solidFill>
                  <a:schemeClr val="bg1"/>
                </a:solidFill>
                <a:latin typeface="+mj-lt"/>
              </a:rPr>
              <a:t>Estimates obtained from 1000 bootstraps of a single data set</a:t>
            </a:r>
          </a:p>
        </p:txBody>
      </p:sp>
    </p:spTree>
    <p:extLst>
      <p:ext uri="{BB962C8B-B14F-4D97-AF65-F5344CB8AC3E}">
        <p14:creationId xmlns:p14="http://schemas.microsoft.com/office/powerpoint/2010/main" val="414105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CC8E-7278-5AAA-EE60-6E1535BB0C21}"/>
              </a:ext>
            </a:extLst>
          </p:cNvPr>
          <p:cNvSpPr>
            <a:spLocks noGrp="1"/>
          </p:cNvSpPr>
          <p:nvPr>
            <p:ph type="title"/>
          </p:nvPr>
        </p:nvSpPr>
        <p:spPr/>
        <p:txBody>
          <a:bodyPr>
            <a:normAutofit fontScale="90000"/>
          </a:bodyPr>
          <a:lstStyle/>
          <a:p>
            <a:r>
              <a:rPr lang="en-US" dirty="0"/>
              <a:t>Estimating Regression Coefficient 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73C4E5-5805-E5D1-79A9-F34CB8783354}"/>
                  </a:ext>
                </a:extLst>
              </p:cNvPr>
              <p:cNvSpPr>
                <a:spLocks noGrp="1"/>
              </p:cNvSpPr>
              <p:nvPr>
                <p:ph idx="1"/>
              </p:nvPr>
            </p:nvSpPr>
            <p:spPr>
              <a:xfrm>
                <a:off x="628650" y="1369218"/>
                <a:ext cx="7886700" cy="3610643"/>
              </a:xfrm>
            </p:spPr>
            <p:txBody>
              <a:bodyPr>
                <a:normAutofit fontScale="92500"/>
              </a:bodyPr>
              <a:lstStyle/>
              <a:p>
                <a:pPr marL="0" indent="0">
                  <a:buNone/>
                </a:pPr>
                <a:r>
                  <a:rPr lang="en-US" dirty="0"/>
                  <a:t>Similarly, in a regression model, the estimated coefficients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oMath>
                </a14:m>
                <a:r>
                  <a:rPr lang="en-US" dirty="0"/>
                  <a:t> … are themselves sample statistics</a:t>
                </a:r>
              </a:p>
              <a:p>
                <a:r>
                  <a:rPr lang="en-US" dirty="0"/>
                  <a:t>There is a closed form solution for their standard error.  For a simple linear regression:</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𝑆𝐸</m:t>
                      </m:r>
                      <m:sSup>
                        <m:sSupPr>
                          <m:ctrlPr>
                            <a:rPr lang="en-US" sz="1800" b="0" i="1" smtClean="0">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0</m:t>
                              </m:r>
                            </m:sub>
                          </m:sSub>
                          <m:r>
                            <a:rPr lang="en-US" sz="1800" i="1">
                              <a:latin typeface="Cambria Math" panose="02040503050406030204" pitchFamily="18" charset="0"/>
                            </a:rPr>
                            <m:t>)</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𝜎</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𝑛</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e>
                            <m:sup>
                              <m:r>
                                <a:rPr lang="en-US" sz="1800" b="0" i="1" smtClean="0">
                                  <a:latin typeface="Cambria Math" panose="02040503050406030204" pitchFamily="18" charset="0"/>
                                </a:rPr>
                                <m:t>2</m:t>
                              </m:r>
                            </m:sup>
                          </m:sSup>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smtClean="0">
                                  <a:latin typeface="Cambria Math" panose="02040503050406030204" pitchFamily="18" charset="0"/>
                                </a:rPr>
                                <m:t>)</m:t>
                              </m:r>
                            </m:e>
                          </m:nary>
                        </m:den>
                      </m:f>
                      <m:r>
                        <a:rPr lang="en-US" sz="1800" b="0" i="1" smtClean="0">
                          <a:latin typeface="Cambria Math" panose="02040503050406030204" pitchFamily="18" charset="0"/>
                        </a:rPr>
                        <m:t>]</m:t>
                      </m:r>
                    </m:oMath>
                  </m:oMathPara>
                </a14:m>
                <a:endParaRPr lang="en-US" sz="1800"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𝑆𝐸</m:t>
                      </m:r>
                      <m:sSup>
                        <m:sSupPr>
                          <m:ctrlPr>
                            <a:rPr lang="en-US" sz="1800" i="1">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𝛽</m:t>
                                  </m:r>
                                </m:e>
                              </m:acc>
                            </m:e>
                            <m:sub>
                              <m:r>
                                <a:rPr lang="en-US" sz="1800" i="1">
                                  <a:latin typeface="Cambria Math" panose="02040503050406030204" pitchFamily="18" charset="0"/>
                                </a:rPr>
                                <m:t>1</m:t>
                              </m:r>
                            </m:sub>
                          </m:sSub>
                          <m:r>
                            <a:rPr lang="en-US" sz="1800" i="1">
                              <a:latin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𝜎</m:t>
                              </m:r>
                            </m:e>
                            <m:sup>
                              <m:r>
                                <a:rPr lang="en-US" sz="1800" i="1">
                                  <a:latin typeface="Cambria Math" panose="02040503050406030204" pitchFamily="18" charset="0"/>
                                </a:rPr>
                                <m:t>2</m:t>
                              </m:r>
                            </m:sup>
                          </m:sSup>
                        </m:num>
                        <m:den>
                          <m:nary>
                            <m:naryPr>
                              <m:chr m:val="∑"/>
                              <m:limLoc m:val="subSup"/>
                              <m:ctrlPr>
                                <a:rPr lang="en-US" sz="1800" i="1">
                                  <a:latin typeface="Cambria Math" panose="02040503050406030204" pitchFamily="18" charset="0"/>
                                </a:rPr>
                              </m:ctrlPr>
                            </m:naryPr>
                            <m:sub>
                              <m:r>
                                <m:rPr>
                                  <m:brk m:alnAt="25"/>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sSup>
                                <m:sSupPr>
                                  <m:ctrlPr>
                                    <a:rPr lang="en-US" sz="1800" i="1">
                                      <a:latin typeface="Cambria Math" panose="02040503050406030204" pitchFamily="18" charset="0"/>
                                    </a:rPr>
                                  </m:ctrlPr>
                                </m:sSupPr>
                                <m:e>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r>
                                    <a:rPr lang="en-US" sz="1800" i="1">
                                      <a:latin typeface="Cambria Math" panose="02040503050406030204" pitchFamily="18" charset="0"/>
                                    </a:rPr>
                                    <m:t>)</m:t>
                                  </m:r>
                                </m:e>
                                <m:sup>
                                  <m:r>
                                    <a:rPr lang="en-US" sz="1800" i="1">
                                      <a:latin typeface="Cambria Math" panose="02040503050406030204" pitchFamily="18" charset="0"/>
                                    </a:rPr>
                                    <m:t>2</m:t>
                                  </m:r>
                                </m:sup>
                              </m:sSup>
                            </m:e>
                          </m:nary>
                        </m:den>
                      </m:f>
                    </m:oMath>
                  </m:oMathPara>
                </a14:m>
                <a:endParaRPr lang="en-US" sz="1800" dirty="0"/>
              </a:p>
              <a:p>
                <a:pPr marL="0" indent="0" algn="ctr">
                  <a:buNone/>
                </a:pPr>
                <a:endParaRPr lang="en-US" sz="1800" dirty="0"/>
              </a:p>
              <a:p>
                <a:pPr marL="0" indent="0">
                  <a:buNone/>
                </a:pPr>
                <a:r>
                  <a:rPr lang="en-US" sz="1600" dirty="0"/>
                  <a:t>* Formulas are based on the assumption that the </a:t>
                </a:r>
                <a:r>
                  <a:rPr lang="en-US" sz="1600" dirty="0" err="1"/>
                  <a:t>resisuals</a:t>
                </a:r>
                <a:r>
                  <a:rPr lang="en-US" sz="1600" dirty="0"/>
                  <a:t> are normally distributed and independent</a:t>
                </a:r>
              </a:p>
            </p:txBody>
          </p:sp>
        </mc:Choice>
        <mc:Fallback xmlns="">
          <p:sp>
            <p:nvSpPr>
              <p:cNvPr id="3" name="Content Placeholder 2">
                <a:extLst>
                  <a:ext uri="{FF2B5EF4-FFF2-40B4-BE49-F238E27FC236}">
                    <a16:creationId xmlns:a16="http://schemas.microsoft.com/office/drawing/2014/main" id="{5173C4E5-5805-E5D1-79A9-F34CB8783354}"/>
                  </a:ext>
                </a:extLst>
              </p:cNvPr>
              <p:cNvSpPr>
                <a:spLocks noGrp="1" noRot="1" noChangeAspect="1" noMove="1" noResize="1" noEditPoints="1" noAdjustHandles="1" noChangeArrowheads="1" noChangeShapeType="1" noTextEdit="1"/>
              </p:cNvSpPr>
              <p:nvPr>
                <p:ph idx="1"/>
              </p:nvPr>
            </p:nvSpPr>
            <p:spPr>
              <a:xfrm>
                <a:off x="628650" y="1369218"/>
                <a:ext cx="7886700" cy="3610643"/>
              </a:xfrm>
              <a:blipFill>
                <a:blip r:embed="rId2"/>
                <a:stretch>
                  <a:fillRect l="-696" t="-202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24594C7A-A8EF-FD17-A15D-896D2D03C0D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8108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CC8E-7278-5AAA-EE60-6E1535BB0C21}"/>
              </a:ext>
            </a:extLst>
          </p:cNvPr>
          <p:cNvSpPr>
            <a:spLocks noGrp="1"/>
          </p:cNvSpPr>
          <p:nvPr>
            <p:ph type="title"/>
          </p:nvPr>
        </p:nvSpPr>
        <p:spPr/>
        <p:txBody>
          <a:bodyPr>
            <a:normAutofit fontScale="90000"/>
          </a:bodyPr>
          <a:lstStyle/>
          <a:p>
            <a:r>
              <a:rPr lang="en-US" dirty="0"/>
              <a:t>Estimating Regression Coefficient Variance</a:t>
            </a:r>
          </a:p>
        </p:txBody>
      </p:sp>
      <p:sp>
        <p:nvSpPr>
          <p:cNvPr id="3" name="Content Placeholder 2">
            <a:extLst>
              <a:ext uri="{FF2B5EF4-FFF2-40B4-BE49-F238E27FC236}">
                <a16:creationId xmlns:a16="http://schemas.microsoft.com/office/drawing/2014/main" id="{5173C4E5-5805-E5D1-79A9-F34CB8783354}"/>
              </a:ext>
            </a:extLst>
          </p:cNvPr>
          <p:cNvSpPr>
            <a:spLocks noGrp="1"/>
          </p:cNvSpPr>
          <p:nvPr>
            <p:ph idx="1"/>
          </p:nvPr>
        </p:nvSpPr>
        <p:spPr>
          <a:xfrm>
            <a:off x="628650" y="1369218"/>
            <a:ext cx="7886700" cy="3610643"/>
          </a:xfrm>
        </p:spPr>
        <p:txBody>
          <a:bodyPr>
            <a:normAutofit/>
          </a:bodyPr>
          <a:lstStyle/>
          <a:p>
            <a:pPr marL="0" indent="0">
              <a:buNone/>
            </a:pPr>
            <a:r>
              <a:rPr lang="en-US" sz="2000" dirty="0"/>
              <a:t>Standard errors and confidence intervals for regression coefficients can also be calculated using bootstrapping, which doesn’t require the same assumptions about the residuals</a:t>
            </a:r>
          </a:p>
        </p:txBody>
      </p:sp>
      <p:sp>
        <p:nvSpPr>
          <p:cNvPr id="4" name="Text Placeholder 3">
            <a:extLst>
              <a:ext uri="{FF2B5EF4-FFF2-40B4-BE49-F238E27FC236}">
                <a16:creationId xmlns:a16="http://schemas.microsoft.com/office/drawing/2014/main" id="{24594C7A-A8EF-FD17-A15D-896D2D03C0D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526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D5D5C3E-63BA-9570-6C4B-313DB4D959B3}"/>
              </a:ext>
            </a:extLst>
          </p:cNvPr>
          <p:cNvSpPr>
            <a:spLocks noGrp="1"/>
          </p:cNvSpPr>
          <p:nvPr>
            <p:ph type="body" sz="quarter" idx="11"/>
          </p:nvPr>
        </p:nvSpPr>
        <p:spPr/>
        <p:txBody>
          <a:bodyPr/>
          <a:lstStyle/>
          <a:p>
            <a:r>
              <a:rPr lang="en-US" dirty="0"/>
              <a:t>Bootstrap Aggregation</a:t>
            </a:r>
          </a:p>
        </p:txBody>
      </p:sp>
      <p:sp>
        <p:nvSpPr>
          <p:cNvPr id="8" name="Text Placeholder 7">
            <a:extLst>
              <a:ext uri="{FF2B5EF4-FFF2-40B4-BE49-F238E27FC236}">
                <a16:creationId xmlns:a16="http://schemas.microsoft.com/office/drawing/2014/main" id="{11583738-5943-B947-6CAE-86D5C58791BE}"/>
              </a:ext>
            </a:extLst>
          </p:cNvPr>
          <p:cNvSpPr>
            <a:spLocks noGrp="1"/>
          </p:cNvSpPr>
          <p:nvPr>
            <p:ph type="body" sz="quarter" idx="10"/>
          </p:nvPr>
        </p:nvSpPr>
        <p:spPr/>
        <p:txBody>
          <a:bodyPr/>
          <a:lstStyle/>
          <a:p>
            <a:r>
              <a:rPr lang="en-US" dirty="0"/>
              <a:t>Reducing Model Variance</a:t>
            </a:r>
          </a:p>
        </p:txBody>
      </p:sp>
    </p:spTree>
    <p:extLst>
      <p:ext uri="{BB962C8B-B14F-4D97-AF65-F5344CB8AC3E}">
        <p14:creationId xmlns:p14="http://schemas.microsoft.com/office/powerpoint/2010/main" val="9497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D903E-812A-6279-1E96-302DBE062666}"/>
              </a:ext>
            </a:extLst>
          </p:cNvPr>
          <p:cNvSpPr>
            <a:spLocks noGrp="1"/>
          </p:cNvSpPr>
          <p:nvPr>
            <p:ph type="title"/>
          </p:nvPr>
        </p:nvSpPr>
        <p:spPr/>
        <p:txBody>
          <a:bodyPr>
            <a:normAutofit fontScale="90000"/>
          </a:bodyPr>
          <a:lstStyle/>
          <a:p>
            <a:r>
              <a:rPr lang="en-US" dirty="0"/>
              <a:t>Bootstrap Aggregation (Bagging)</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359FBBE-2854-32D2-C96D-7EBDC96F45B4}"/>
                  </a:ext>
                </a:extLst>
              </p:cNvPr>
              <p:cNvSpPr>
                <a:spLocks noGrp="1"/>
              </p:cNvSpPr>
              <p:nvPr>
                <p:ph idx="1"/>
              </p:nvPr>
            </p:nvSpPr>
            <p:spPr/>
            <p:txBody>
              <a:bodyPr>
                <a:normAutofit/>
              </a:bodyPr>
              <a:lstStyle/>
              <a:p>
                <a:pPr marL="0" indent="0">
                  <a:buNone/>
                </a:pPr>
                <a:r>
                  <a:rPr lang="en-US" dirty="0"/>
                  <a:t>Bootstrapping can also be used to reduce the variance of models</a:t>
                </a:r>
              </a:p>
              <a:p>
                <a:r>
                  <a:rPr lang="en-US" sz="2000" dirty="0"/>
                  <a:t>Take a series of B bootstraps from your training data and then average the predictions:</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𝑓</m:t>
                              </m:r>
                            </m:e>
                          </m:acc>
                        </m:e>
                        <m:sub>
                          <m:r>
                            <a:rPr lang="en-US" sz="1800" i="1">
                              <a:solidFill>
                                <a:schemeClr val="bg1"/>
                              </a:solidFill>
                              <a:latin typeface="Cambria Math" panose="02040503050406030204" pitchFamily="18" charset="0"/>
                            </a:rPr>
                            <m:t>𝑏𝑎𝑔</m:t>
                          </m:r>
                        </m:sub>
                      </m:sSub>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 </m:t>
                      </m:r>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𝐵</m:t>
                          </m:r>
                        </m:den>
                      </m:f>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𝑏</m:t>
                          </m:r>
                          <m:r>
                            <a:rPr lang="en-US" sz="1800" i="1">
                              <a:solidFill>
                                <a:schemeClr val="bg1"/>
                              </a:solidFill>
                              <a:latin typeface="Cambria Math" panose="02040503050406030204" pitchFamily="18" charset="0"/>
                            </a:rPr>
                            <m:t>=1</m:t>
                          </m:r>
                        </m:sub>
                        <m:sup>
                          <m:r>
                            <a:rPr lang="en-US" sz="1800" i="1">
                              <a:solidFill>
                                <a:schemeClr val="bg1"/>
                              </a:solidFill>
                              <a:latin typeface="Cambria Math" panose="02040503050406030204" pitchFamily="18" charset="0"/>
                            </a:rPr>
                            <m:t>𝐵</m:t>
                          </m:r>
                        </m:sup>
                        <m:e>
                          <m:sSup>
                            <m:sSupPr>
                              <m:ctrlPr>
                                <a:rPr lang="en-US" sz="1800" i="1">
                                  <a:solidFill>
                                    <a:schemeClr val="bg1"/>
                                  </a:solidFill>
                                  <a:latin typeface="Cambria Math" panose="02040503050406030204" pitchFamily="18" charset="0"/>
                                </a:rPr>
                              </m:ctrlPr>
                            </m:sSupPr>
                            <m:e>
                              <m:acc>
                                <m:accPr>
                                  <m:chr m:val="̂"/>
                                  <m:ctrlPr>
                                    <a:rPr lang="en-US" sz="1800" i="1">
                                      <a:solidFill>
                                        <a:schemeClr val="bg1"/>
                                      </a:solidFill>
                                      <a:latin typeface="Cambria Math" panose="02040503050406030204" pitchFamily="18" charset="0"/>
                                    </a:rPr>
                                  </m:ctrlPr>
                                </m:accPr>
                                <m:e>
                                  <m:r>
                                    <a:rPr lang="en-US" sz="1800" i="1">
                                      <a:solidFill>
                                        <a:schemeClr val="bg1"/>
                                      </a:solidFill>
                                      <a:latin typeface="Cambria Math" panose="02040503050406030204" pitchFamily="18" charset="0"/>
                                    </a:rPr>
                                    <m:t>𝑓</m:t>
                                  </m:r>
                                </m:e>
                              </m:acc>
                            </m:e>
                            <m:sup>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𝑏</m:t>
                              </m:r>
                            </m:sup>
                          </m:sSup>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𝑥</m:t>
                              </m:r>
                            </m:e>
                          </m:d>
                          <m:r>
                            <a:rPr lang="en-US" sz="1800" i="1">
                              <a:solidFill>
                                <a:schemeClr val="bg1"/>
                              </a:solidFill>
                              <a:latin typeface="Cambria Math" panose="02040503050406030204" pitchFamily="18" charset="0"/>
                            </a:rPr>
                            <m:t>.</m:t>
                          </m:r>
                        </m:e>
                      </m:nary>
                    </m:oMath>
                  </m:oMathPara>
                </a14:m>
                <a:endParaRPr lang="en-US" dirty="0"/>
              </a:p>
              <a:p>
                <a:pPr marL="0" indent="0" algn="ctr">
                  <a:buNone/>
                </a:pPr>
                <a:endParaRPr lang="en-US" dirty="0"/>
              </a:p>
              <a:p>
                <a:pPr marL="0" indent="0">
                  <a:buNone/>
                </a:pPr>
                <a:r>
                  <a:rPr lang="en-US" dirty="0"/>
                  <a:t>What is the resulting variance of the “bagged” model?</a:t>
                </a:r>
              </a:p>
            </p:txBody>
          </p:sp>
        </mc:Choice>
        <mc:Fallback>
          <p:sp>
            <p:nvSpPr>
              <p:cNvPr id="5" name="Content Placeholder 4">
                <a:extLst>
                  <a:ext uri="{FF2B5EF4-FFF2-40B4-BE49-F238E27FC236}">
                    <a16:creationId xmlns:a16="http://schemas.microsoft.com/office/drawing/2014/main" id="{0359FBBE-2854-32D2-C96D-7EBDC96F45B4}"/>
                  </a:ext>
                </a:extLst>
              </p:cNvPr>
              <p:cNvSpPr>
                <a:spLocks noGrp="1" noRot="1" noChangeAspect="1" noMove="1" noResize="1" noEditPoints="1" noAdjustHandles="1" noChangeArrowheads="1" noChangeShapeType="1" noTextEdit="1"/>
              </p:cNvSpPr>
              <p:nvPr>
                <p:ph idx="1"/>
              </p:nvPr>
            </p:nvSpPr>
            <p:spPr>
              <a:blipFill>
                <a:blip r:embed="rId2"/>
                <a:stretch>
                  <a:fillRect l="-927" t="-2804" r="-1391"/>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6559CD0C-EBCF-84D7-ACFA-50C45A71869F}"/>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F1FFB44F-1A88-E72C-F42F-8155A6E6E4F7}"/>
              </a:ext>
            </a:extLst>
          </p:cNvPr>
          <p:cNvSpPr txBox="1"/>
          <p:nvPr/>
        </p:nvSpPr>
        <p:spPr>
          <a:xfrm>
            <a:off x="6362700" y="2292350"/>
            <a:ext cx="1028700" cy="577081"/>
          </a:xfrm>
          <a:prstGeom prst="rect">
            <a:avLst/>
          </a:prstGeom>
          <a:noFill/>
        </p:spPr>
        <p:txBody>
          <a:bodyPr wrap="square" rtlCol="0">
            <a:spAutoFit/>
          </a:bodyPr>
          <a:lstStyle/>
          <a:p>
            <a:pPr algn="l"/>
            <a:r>
              <a:rPr lang="en-US" sz="1050" dirty="0">
                <a:solidFill>
                  <a:schemeClr val="bg1"/>
                </a:solidFill>
                <a:latin typeface="+mj-lt"/>
              </a:rPr>
              <a:t>Model trained with one bootstrap</a:t>
            </a:r>
          </a:p>
        </p:txBody>
      </p:sp>
      <p:cxnSp>
        <p:nvCxnSpPr>
          <p:cNvPr id="7" name="Straight Arrow Connector 6">
            <a:extLst>
              <a:ext uri="{FF2B5EF4-FFF2-40B4-BE49-F238E27FC236}">
                <a16:creationId xmlns:a16="http://schemas.microsoft.com/office/drawing/2014/main" id="{AD0F4A90-523A-C8D3-92A1-6772E4A23165}"/>
              </a:ext>
            </a:extLst>
          </p:cNvPr>
          <p:cNvCxnSpPr/>
          <p:nvPr/>
        </p:nvCxnSpPr>
        <p:spPr>
          <a:xfrm flipH="1">
            <a:off x="5524500" y="2580890"/>
            <a:ext cx="742950" cy="23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687E11-03B8-77AE-C9C7-DA874647FDC2}"/>
                  </a:ext>
                </a:extLst>
              </p:cNvPr>
              <p:cNvSpPr txBox="1"/>
              <p:nvPr/>
            </p:nvSpPr>
            <p:spPr>
              <a:xfrm>
                <a:off x="1301750" y="4342177"/>
                <a:ext cx="6648450" cy="369332"/>
              </a:xfrm>
              <a:prstGeom prst="rect">
                <a:avLst/>
              </a:prstGeom>
              <a:noFill/>
            </p:spPr>
            <p:txBody>
              <a:bodyPr wrap="square" rtlCol="0">
                <a:spAutoFit/>
              </a:bodyPr>
              <a:lstStyle/>
              <a:p>
                <a:pPr algn="l"/>
                <a:r>
                  <a:rPr lang="en-US" dirty="0">
                    <a:solidFill>
                      <a:schemeClr val="bg1"/>
                    </a:solidFill>
                    <a:latin typeface="+mj-lt"/>
                  </a:rPr>
                  <a:t>The variance of a sum of n independent observations is given by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i="1" smtClean="0">
                            <a:solidFill>
                              <a:schemeClr val="bg1"/>
                            </a:solidFill>
                            <a:latin typeface="Cambria Math" panose="02040503050406030204" pitchFamily="18" charset="0"/>
                            <a:ea typeface="Cambria Math" panose="02040503050406030204" pitchFamily="18" charset="0"/>
                          </a:rPr>
                          <m:t>𝜎</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oMath>
                </a14:m>
                <a:endParaRPr lang="en-US" dirty="0">
                  <a:solidFill>
                    <a:schemeClr val="bg1"/>
                  </a:solidFill>
                  <a:latin typeface="+mj-lt"/>
                </a:endParaRPr>
              </a:p>
            </p:txBody>
          </p:sp>
        </mc:Choice>
        <mc:Fallback>
          <p:sp>
            <p:nvSpPr>
              <p:cNvPr id="8" name="TextBox 7">
                <a:extLst>
                  <a:ext uri="{FF2B5EF4-FFF2-40B4-BE49-F238E27FC236}">
                    <a16:creationId xmlns:a16="http://schemas.microsoft.com/office/drawing/2014/main" id="{F6687E11-03B8-77AE-C9C7-DA874647FDC2}"/>
                  </a:ext>
                </a:extLst>
              </p:cNvPr>
              <p:cNvSpPr txBox="1">
                <a:spLocks noRot="1" noChangeAspect="1" noMove="1" noResize="1" noEditPoints="1" noAdjustHandles="1" noChangeArrowheads="1" noChangeShapeType="1" noTextEdit="1"/>
              </p:cNvSpPr>
              <p:nvPr/>
            </p:nvSpPr>
            <p:spPr>
              <a:xfrm>
                <a:off x="1301750" y="4342177"/>
                <a:ext cx="6648450" cy="369332"/>
              </a:xfrm>
              <a:prstGeom prst="rect">
                <a:avLst/>
              </a:prstGeom>
              <a:blipFill>
                <a:blip r:embed="rId3"/>
                <a:stretch>
                  <a:fillRect l="-826"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71379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4010-E2B8-173E-7E71-AFDD0DD3AC52}"/>
              </a:ext>
            </a:extLst>
          </p:cNvPr>
          <p:cNvSpPr>
            <a:spLocks noGrp="1"/>
          </p:cNvSpPr>
          <p:nvPr>
            <p:ph type="title"/>
          </p:nvPr>
        </p:nvSpPr>
        <p:spPr>
          <a:xfrm>
            <a:off x="628650" y="137310"/>
            <a:ext cx="7886700" cy="457200"/>
          </a:xfrm>
        </p:spPr>
        <p:txBody>
          <a:bodyPr>
            <a:normAutofit fontScale="90000"/>
          </a:bodyPr>
          <a:lstStyle/>
          <a:p>
            <a:r>
              <a:rPr lang="en-US" dirty="0"/>
              <a:t>Bootstrap Aggregation (Bagging)</a:t>
            </a:r>
          </a:p>
        </p:txBody>
      </p:sp>
      <p:sp>
        <p:nvSpPr>
          <p:cNvPr id="4" name="Text Placeholder 3">
            <a:extLst>
              <a:ext uri="{FF2B5EF4-FFF2-40B4-BE49-F238E27FC236}">
                <a16:creationId xmlns:a16="http://schemas.microsoft.com/office/drawing/2014/main" id="{3689525D-5AAF-76EE-28E0-C38240CF49C5}"/>
              </a:ext>
            </a:extLst>
          </p:cNvPr>
          <p:cNvSpPr>
            <a:spLocks noGrp="1"/>
          </p:cNvSpPr>
          <p:nvPr>
            <p:ph type="body" sz="quarter" idx="10"/>
          </p:nvPr>
        </p:nvSpPr>
        <p:spPr>
          <a:xfrm>
            <a:off x="628650" y="595304"/>
            <a:ext cx="7886700" cy="457200"/>
          </a:xfrm>
        </p:spPr>
        <p:txBody>
          <a:bodyPr/>
          <a:lstStyle/>
          <a:p>
            <a:r>
              <a:rPr lang="en-US" dirty="0"/>
              <a:t>Basic Approach – 10 Bootstraps</a:t>
            </a:r>
          </a:p>
        </p:txBody>
      </p:sp>
      <p:sp>
        <p:nvSpPr>
          <p:cNvPr id="5" name="Rectangle 4">
            <a:extLst>
              <a:ext uri="{FF2B5EF4-FFF2-40B4-BE49-F238E27FC236}">
                <a16:creationId xmlns:a16="http://schemas.microsoft.com/office/drawing/2014/main" id="{754E8D9B-8ADF-8AA2-C3C7-90C889366AEE}"/>
              </a:ext>
            </a:extLst>
          </p:cNvPr>
          <p:cNvSpPr/>
          <p:nvPr/>
        </p:nvSpPr>
        <p:spPr>
          <a:xfrm>
            <a:off x="836428" y="2289544"/>
            <a:ext cx="1013637" cy="10065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Training Data</a:t>
            </a:r>
          </a:p>
        </p:txBody>
      </p:sp>
      <p:grpSp>
        <p:nvGrpSpPr>
          <p:cNvPr id="16" name="Group 15">
            <a:extLst>
              <a:ext uri="{FF2B5EF4-FFF2-40B4-BE49-F238E27FC236}">
                <a16:creationId xmlns:a16="http://schemas.microsoft.com/office/drawing/2014/main" id="{1837E3B3-A3F4-FB98-63C9-0649E15BAF4C}"/>
              </a:ext>
            </a:extLst>
          </p:cNvPr>
          <p:cNvGrpSpPr/>
          <p:nvPr/>
        </p:nvGrpSpPr>
        <p:grpSpPr>
          <a:xfrm>
            <a:off x="2709528" y="1189038"/>
            <a:ext cx="1203253" cy="3820012"/>
            <a:chOff x="2631556" y="1189038"/>
            <a:chExt cx="1203253" cy="3820012"/>
          </a:xfrm>
        </p:grpSpPr>
        <p:sp>
          <p:nvSpPr>
            <p:cNvPr id="6" name="Rectangle 5">
              <a:extLst>
                <a:ext uri="{FF2B5EF4-FFF2-40B4-BE49-F238E27FC236}">
                  <a16:creationId xmlns:a16="http://schemas.microsoft.com/office/drawing/2014/main" id="{5B9420F6-F4AC-5483-738A-DB657EA21C7A}"/>
                </a:ext>
              </a:extLst>
            </p:cNvPr>
            <p:cNvSpPr/>
            <p:nvPr/>
          </p:nvSpPr>
          <p:spPr>
            <a:xfrm>
              <a:off x="2652822" y="1579044"/>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2</a:t>
              </a:r>
            </a:p>
          </p:txBody>
        </p:sp>
        <p:sp>
          <p:nvSpPr>
            <p:cNvPr id="7" name="Rectangle 6">
              <a:extLst>
                <a:ext uri="{FF2B5EF4-FFF2-40B4-BE49-F238E27FC236}">
                  <a16:creationId xmlns:a16="http://schemas.microsoft.com/office/drawing/2014/main" id="{E154F594-17DB-5C22-D5A5-F7A26FCCD9FB}"/>
                </a:ext>
              </a:extLst>
            </p:cNvPr>
            <p:cNvSpPr/>
            <p:nvPr/>
          </p:nvSpPr>
          <p:spPr>
            <a:xfrm>
              <a:off x="2663455" y="1189038"/>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1</a:t>
              </a:r>
            </a:p>
          </p:txBody>
        </p:sp>
        <p:sp>
          <p:nvSpPr>
            <p:cNvPr id="8" name="Rectangle 7">
              <a:extLst>
                <a:ext uri="{FF2B5EF4-FFF2-40B4-BE49-F238E27FC236}">
                  <a16:creationId xmlns:a16="http://schemas.microsoft.com/office/drawing/2014/main" id="{05F42D56-3EB3-3A6B-B779-45B8FD126F87}"/>
                </a:ext>
              </a:extLst>
            </p:cNvPr>
            <p:cNvSpPr/>
            <p:nvPr/>
          </p:nvSpPr>
          <p:spPr>
            <a:xfrm>
              <a:off x="2642189" y="1949515"/>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3</a:t>
              </a:r>
            </a:p>
          </p:txBody>
        </p:sp>
        <p:sp>
          <p:nvSpPr>
            <p:cNvPr id="9" name="Rectangle 8">
              <a:extLst>
                <a:ext uri="{FF2B5EF4-FFF2-40B4-BE49-F238E27FC236}">
                  <a16:creationId xmlns:a16="http://schemas.microsoft.com/office/drawing/2014/main" id="{6B294AE8-800C-C199-EEFA-0874250F6A3B}"/>
                </a:ext>
              </a:extLst>
            </p:cNvPr>
            <p:cNvSpPr/>
            <p:nvPr/>
          </p:nvSpPr>
          <p:spPr>
            <a:xfrm>
              <a:off x="2631556" y="2313191"/>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4</a:t>
              </a:r>
            </a:p>
          </p:txBody>
        </p:sp>
        <p:sp>
          <p:nvSpPr>
            <p:cNvPr id="10" name="Rectangle 9">
              <a:extLst>
                <a:ext uri="{FF2B5EF4-FFF2-40B4-BE49-F238E27FC236}">
                  <a16:creationId xmlns:a16="http://schemas.microsoft.com/office/drawing/2014/main" id="{F103E5D4-AB96-F894-9B89-6324BE32A20D}"/>
                </a:ext>
              </a:extLst>
            </p:cNvPr>
            <p:cNvSpPr/>
            <p:nvPr/>
          </p:nvSpPr>
          <p:spPr>
            <a:xfrm>
              <a:off x="2631556" y="2698168"/>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5</a:t>
              </a:r>
            </a:p>
          </p:txBody>
        </p:sp>
        <p:sp>
          <p:nvSpPr>
            <p:cNvPr id="11" name="Rectangle 10">
              <a:extLst>
                <a:ext uri="{FF2B5EF4-FFF2-40B4-BE49-F238E27FC236}">
                  <a16:creationId xmlns:a16="http://schemas.microsoft.com/office/drawing/2014/main" id="{1A03C316-C43E-F1C1-7A02-8531375CBD6D}"/>
                </a:ext>
              </a:extLst>
            </p:cNvPr>
            <p:cNvSpPr/>
            <p:nvPr/>
          </p:nvSpPr>
          <p:spPr>
            <a:xfrm>
              <a:off x="2631556" y="3099999"/>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6</a:t>
              </a:r>
            </a:p>
          </p:txBody>
        </p:sp>
        <p:sp>
          <p:nvSpPr>
            <p:cNvPr id="12" name="Rectangle 11">
              <a:extLst>
                <a:ext uri="{FF2B5EF4-FFF2-40B4-BE49-F238E27FC236}">
                  <a16:creationId xmlns:a16="http://schemas.microsoft.com/office/drawing/2014/main" id="{2D3DB47F-2A0C-403C-9543-7072A97CCE96}"/>
                </a:ext>
              </a:extLst>
            </p:cNvPr>
            <p:cNvSpPr/>
            <p:nvPr/>
          </p:nvSpPr>
          <p:spPr>
            <a:xfrm>
              <a:off x="2631556" y="3481902"/>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7</a:t>
              </a:r>
            </a:p>
          </p:txBody>
        </p:sp>
        <p:sp>
          <p:nvSpPr>
            <p:cNvPr id="13" name="Rectangle 12">
              <a:extLst>
                <a:ext uri="{FF2B5EF4-FFF2-40B4-BE49-F238E27FC236}">
                  <a16:creationId xmlns:a16="http://schemas.microsoft.com/office/drawing/2014/main" id="{4C9C4477-DAC4-7B56-5435-3CAC71C0ABB1}"/>
                </a:ext>
              </a:extLst>
            </p:cNvPr>
            <p:cNvSpPr/>
            <p:nvPr/>
          </p:nvSpPr>
          <p:spPr>
            <a:xfrm>
              <a:off x="2631556" y="3880624"/>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8</a:t>
              </a:r>
            </a:p>
          </p:txBody>
        </p:sp>
        <p:sp>
          <p:nvSpPr>
            <p:cNvPr id="14" name="Rectangle 13">
              <a:extLst>
                <a:ext uri="{FF2B5EF4-FFF2-40B4-BE49-F238E27FC236}">
                  <a16:creationId xmlns:a16="http://schemas.microsoft.com/office/drawing/2014/main" id="{57149726-E94B-60B8-1B7E-44329C48D9AC}"/>
                </a:ext>
              </a:extLst>
            </p:cNvPr>
            <p:cNvSpPr/>
            <p:nvPr/>
          </p:nvSpPr>
          <p:spPr>
            <a:xfrm>
              <a:off x="2631556" y="4289543"/>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Bootstrap 9</a:t>
              </a:r>
            </a:p>
          </p:txBody>
        </p:sp>
        <p:sp>
          <p:nvSpPr>
            <p:cNvPr id="15" name="Rectangle 14">
              <a:extLst>
                <a:ext uri="{FF2B5EF4-FFF2-40B4-BE49-F238E27FC236}">
                  <a16:creationId xmlns:a16="http://schemas.microsoft.com/office/drawing/2014/main" id="{1450D1BE-92B1-7DC4-7711-6C7EE587AD59}"/>
                </a:ext>
              </a:extLst>
            </p:cNvPr>
            <p:cNvSpPr/>
            <p:nvPr/>
          </p:nvSpPr>
          <p:spPr>
            <a:xfrm>
              <a:off x="2631556" y="4688265"/>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Bootstrap 10</a:t>
              </a:r>
            </a:p>
          </p:txBody>
        </p:sp>
      </p:grpSp>
      <p:grpSp>
        <p:nvGrpSpPr>
          <p:cNvPr id="17" name="Group 16">
            <a:extLst>
              <a:ext uri="{FF2B5EF4-FFF2-40B4-BE49-F238E27FC236}">
                <a16:creationId xmlns:a16="http://schemas.microsoft.com/office/drawing/2014/main" id="{F8D3C1AF-8D98-FD7B-16D7-30E08410966A}"/>
              </a:ext>
            </a:extLst>
          </p:cNvPr>
          <p:cNvGrpSpPr/>
          <p:nvPr/>
        </p:nvGrpSpPr>
        <p:grpSpPr>
          <a:xfrm>
            <a:off x="4740345" y="1189993"/>
            <a:ext cx="1203253" cy="3820012"/>
            <a:chOff x="2631556" y="1189038"/>
            <a:chExt cx="1203253" cy="3820012"/>
          </a:xfrm>
        </p:grpSpPr>
        <p:sp>
          <p:nvSpPr>
            <p:cNvPr id="18" name="Rectangle 17">
              <a:extLst>
                <a:ext uri="{FF2B5EF4-FFF2-40B4-BE49-F238E27FC236}">
                  <a16:creationId xmlns:a16="http://schemas.microsoft.com/office/drawing/2014/main" id="{E01822D0-82F9-1447-AA37-27531457393A}"/>
                </a:ext>
              </a:extLst>
            </p:cNvPr>
            <p:cNvSpPr/>
            <p:nvPr/>
          </p:nvSpPr>
          <p:spPr>
            <a:xfrm>
              <a:off x="2652822" y="1579044"/>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2</a:t>
              </a:r>
            </a:p>
          </p:txBody>
        </p:sp>
        <p:sp>
          <p:nvSpPr>
            <p:cNvPr id="19" name="Rectangle 18">
              <a:extLst>
                <a:ext uri="{FF2B5EF4-FFF2-40B4-BE49-F238E27FC236}">
                  <a16:creationId xmlns:a16="http://schemas.microsoft.com/office/drawing/2014/main" id="{7563E0B7-50AE-4700-8FA9-C1E634721D1C}"/>
                </a:ext>
              </a:extLst>
            </p:cNvPr>
            <p:cNvSpPr/>
            <p:nvPr/>
          </p:nvSpPr>
          <p:spPr>
            <a:xfrm>
              <a:off x="2663455" y="1189038"/>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1</a:t>
              </a:r>
            </a:p>
          </p:txBody>
        </p:sp>
        <p:sp>
          <p:nvSpPr>
            <p:cNvPr id="20" name="Rectangle 19">
              <a:extLst>
                <a:ext uri="{FF2B5EF4-FFF2-40B4-BE49-F238E27FC236}">
                  <a16:creationId xmlns:a16="http://schemas.microsoft.com/office/drawing/2014/main" id="{53AFF803-B620-9040-8A71-F9D4EF3CD289}"/>
                </a:ext>
              </a:extLst>
            </p:cNvPr>
            <p:cNvSpPr/>
            <p:nvPr/>
          </p:nvSpPr>
          <p:spPr>
            <a:xfrm>
              <a:off x="2642189" y="1949515"/>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3</a:t>
              </a:r>
            </a:p>
          </p:txBody>
        </p:sp>
        <p:sp>
          <p:nvSpPr>
            <p:cNvPr id="21" name="Rectangle 20">
              <a:extLst>
                <a:ext uri="{FF2B5EF4-FFF2-40B4-BE49-F238E27FC236}">
                  <a16:creationId xmlns:a16="http://schemas.microsoft.com/office/drawing/2014/main" id="{1CAA76AF-A2F7-125B-41B1-F6471086ADA4}"/>
                </a:ext>
              </a:extLst>
            </p:cNvPr>
            <p:cNvSpPr/>
            <p:nvPr/>
          </p:nvSpPr>
          <p:spPr>
            <a:xfrm>
              <a:off x="2631556" y="2313191"/>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4</a:t>
              </a:r>
            </a:p>
          </p:txBody>
        </p:sp>
        <p:sp>
          <p:nvSpPr>
            <p:cNvPr id="22" name="Rectangle 21">
              <a:extLst>
                <a:ext uri="{FF2B5EF4-FFF2-40B4-BE49-F238E27FC236}">
                  <a16:creationId xmlns:a16="http://schemas.microsoft.com/office/drawing/2014/main" id="{2D7FE71A-3007-711F-A448-E8BAFF1BA81F}"/>
                </a:ext>
              </a:extLst>
            </p:cNvPr>
            <p:cNvSpPr/>
            <p:nvPr/>
          </p:nvSpPr>
          <p:spPr>
            <a:xfrm>
              <a:off x="2631556" y="2698168"/>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5</a:t>
              </a:r>
            </a:p>
          </p:txBody>
        </p:sp>
        <p:sp>
          <p:nvSpPr>
            <p:cNvPr id="23" name="Rectangle 22">
              <a:extLst>
                <a:ext uri="{FF2B5EF4-FFF2-40B4-BE49-F238E27FC236}">
                  <a16:creationId xmlns:a16="http://schemas.microsoft.com/office/drawing/2014/main" id="{7025A5D2-8382-DA03-C26A-351217D67A51}"/>
                </a:ext>
              </a:extLst>
            </p:cNvPr>
            <p:cNvSpPr/>
            <p:nvPr/>
          </p:nvSpPr>
          <p:spPr>
            <a:xfrm>
              <a:off x="2631556" y="3099999"/>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6</a:t>
              </a:r>
            </a:p>
          </p:txBody>
        </p:sp>
        <p:sp>
          <p:nvSpPr>
            <p:cNvPr id="24" name="Rectangle 23">
              <a:extLst>
                <a:ext uri="{FF2B5EF4-FFF2-40B4-BE49-F238E27FC236}">
                  <a16:creationId xmlns:a16="http://schemas.microsoft.com/office/drawing/2014/main" id="{BA71D38C-8506-3698-4F04-4D53543CECC9}"/>
                </a:ext>
              </a:extLst>
            </p:cNvPr>
            <p:cNvSpPr/>
            <p:nvPr/>
          </p:nvSpPr>
          <p:spPr>
            <a:xfrm>
              <a:off x="2631556" y="3481902"/>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7</a:t>
              </a:r>
            </a:p>
          </p:txBody>
        </p:sp>
        <p:sp>
          <p:nvSpPr>
            <p:cNvPr id="25" name="Rectangle 24">
              <a:extLst>
                <a:ext uri="{FF2B5EF4-FFF2-40B4-BE49-F238E27FC236}">
                  <a16:creationId xmlns:a16="http://schemas.microsoft.com/office/drawing/2014/main" id="{383A9999-D0F7-C010-CBC5-D8134A88317B}"/>
                </a:ext>
              </a:extLst>
            </p:cNvPr>
            <p:cNvSpPr/>
            <p:nvPr/>
          </p:nvSpPr>
          <p:spPr>
            <a:xfrm>
              <a:off x="2631556" y="3880624"/>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8</a:t>
              </a:r>
            </a:p>
          </p:txBody>
        </p:sp>
        <p:sp>
          <p:nvSpPr>
            <p:cNvPr id="26" name="Rectangle 25">
              <a:extLst>
                <a:ext uri="{FF2B5EF4-FFF2-40B4-BE49-F238E27FC236}">
                  <a16:creationId xmlns:a16="http://schemas.microsoft.com/office/drawing/2014/main" id="{1A086877-932E-62C1-2508-B57AEA2A48D0}"/>
                </a:ext>
              </a:extLst>
            </p:cNvPr>
            <p:cNvSpPr/>
            <p:nvPr/>
          </p:nvSpPr>
          <p:spPr>
            <a:xfrm>
              <a:off x="2631556" y="4289543"/>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9</a:t>
              </a:r>
            </a:p>
          </p:txBody>
        </p:sp>
        <p:sp>
          <p:nvSpPr>
            <p:cNvPr id="27" name="Rectangle 26">
              <a:extLst>
                <a:ext uri="{FF2B5EF4-FFF2-40B4-BE49-F238E27FC236}">
                  <a16:creationId xmlns:a16="http://schemas.microsoft.com/office/drawing/2014/main" id="{A0CF293E-C55F-EEC6-3AD9-1B0C72F98EC6}"/>
                </a:ext>
              </a:extLst>
            </p:cNvPr>
            <p:cNvSpPr/>
            <p:nvPr/>
          </p:nvSpPr>
          <p:spPr>
            <a:xfrm>
              <a:off x="2631556" y="4688265"/>
              <a:ext cx="1171354" cy="32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10</a:t>
              </a:r>
            </a:p>
          </p:txBody>
        </p:sp>
      </p:grpSp>
      <p:cxnSp>
        <p:nvCxnSpPr>
          <p:cNvPr id="28" name="Straight Arrow Connector 27">
            <a:extLst>
              <a:ext uri="{FF2B5EF4-FFF2-40B4-BE49-F238E27FC236}">
                <a16:creationId xmlns:a16="http://schemas.microsoft.com/office/drawing/2014/main" id="{D4493E25-8554-8B6A-492F-CB78BC209BF9}"/>
              </a:ext>
            </a:extLst>
          </p:cNvPr>
          <p:cNvCxnSpPr>
            <a:stCxn id="7" idx="3"/>
            <a:endCxn id="19" idx="1"/>
          </p:cNvCxnSpPr>
          <p:nvPr/>
        </p:nvCxnSpPr>
        <p:spPr>
          <a:xfrm>
            <a:off x="3912781" y="1349431"/>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EDB5CD-6DDD-64C7-8BB4-36DC4B4B5C7A}"/>
              </a:ext>
            </a:extLst>
          </p:cNvPr>
          <p:cNvCxnSpPr/>
          <p:nvPr/>
        </p:nvCxnSpPr>
        <p:spPr>
          <a:xfrm>
            <a:off x="3902148" y="1745425"/>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3A587F-9336-A602-2253-F09BA5BF4370}"/>
              </a:ext>
            </a:extLst>
          </p:cNvPr>
          <p:cNvCxnSpPr/>
          <p:nvPr/>
        </p:nvCxnSpPr>
        <p:spPr>
          <a:xfrm>
            <a:off x="3902148" y="2103919"/>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E8B23A-26E2-7CC9-4F1C-5C3D7C1B2AE8}"/>
              </a:ext>
            </a:extLst>
          </p:cNvPr>
          <p:cNvCxnSpPr/>
          <p:nvPr/>
        </p:nvCxnSpPr>
        <p:spPr>
          <a:xfrm>
            <a:off x="3880882" y="2473583"/>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CFCFC1-33AA-E6E0-FDD8-DE05D097FD48}"/>
              </a:ext>
            </a:extLst>
          </p:cNvPr>
          <p:cNvCxnSpPr/>
          <p:nvPr/>
        </p:nvCxnSpPr>
        <p:spPr>
          <a:xfrm>
            <a:off x="3872944" y="2837259"/>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A266A2-D3EF-E1DF-E49A-F2BFC80C69F7}"/>
              </a:ext>
            </a:extLst>
          </p:cNvPr>
          <p:cNvCxnSpPr/>
          <p:nvPr/>
        </p:nvCxnSpPr>
        <p:spPr>
          <a:xfrm>
            <a:off x="3875468" y="3257309"/>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7544D8-1E82-D0E7-22DE-16414BFCC793}"/>
              </a:ext>
            </a:extLst>
          </p:cNvPr>
          <p:cNvCxnSpPr/>
          <p:nvPr/>
        </p:nvCxnSpPr>
        <p:spPr>
          <a:xfrm>
            <a:off x="3872943" y="3659715"/>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5D75F37-17D3-9ACB-C556-21B55725908D}"/>
              </a:ext>
            </a:extLst>
          </p:cNvPr>
          <p:cNvCxnSpPr/>
          <p:nvPr/>
        </p:nvCxnSpPr>
        <p:spPr>
          <a:xfrm>
            <a:off x="3880882" y="4060240"/>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72C8EB-18FB-401C-2592-A5104BEF12B6}"/>
              </a:ext>
            </a:extLst>
          </p:cNvPr>
          <p:cNvCxnSpPr/>
          <p:nvPr/>
        </p:nvCxnSpPr>
        <p:spPr>
          <a:xfrm>
            <a:off x="3869256" y="4461503"/>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3F76BD-81A1-CA15-BD57-D0E31330B5BB}"/>
              </a:ext>
            </a:extLst>
          </p:cNvPr>
          <p:cNvCxnSpPr/>
          <p:nvPr/>
        </p:nvCxnSpPr>
        <p:spPr>
          <a:xfrm>
            <a:off x="3869255" y="4838233"/>
            <a:ext cx="859463"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FD48F89-AB65-9133-A16C-A5C2F5136017}"/>
              </a:ext>
            </a:extLst>
          </p:cNvPr>
          <p:cNvCxnSpPr>
            <a:cxnSpLocks/>
            <a:stCxn id="5" idx="3"/>
            <a:endCxn id="7" idx="1"/>
          </p:cNvCxnSpPr>
          <p:nvPr/>
        </p:nvCxnSpPr>
        <p:spPr>
          <a:xfrm flipV="1">
            <a:off x="1850065" y="1349431"/>
            <a:ext cx="891362" cy="144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408238-0585-8B28-B0B0-0FE74BC4E080}"/>
              </a:ext>
            </a:extLst>
          </p:cNvPr>
          <p:cNvCxnSpPr>
            <a:cxnSpLocks/>
            <a:stCxn id="5" idx="3"/>
            <a:endCxn id="6" idx="1"/>
          </p:cNvCxnSpPr>
          <p:nvPr/>
        </p:nvCxnSpPr>
        <p:spPr>
          <a:xfrm flipV="1">
            <a:off x="1850065" y="1739437"/>
            <a:ext cx="880729" cy="105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90FF8CB-E138-E075-3242-446CB786F725}"/>
              </a:ext>
            </a:extLst>
          </p:cNvPr>
          <p:cNvCxnSpPr>
            <a:cxnSpLocks/>
            <a:endCxn id="8" idx="1"/>
          </p:cNvCxnSpPr>
          <p:nvPr/>
        </p:nvCxnSpPr>
        <p:spPr>
          <a:xfrm flipV="1">
            <a:off x="1839432" y="2109908"/>
            <a:ext cx="880729" cy="681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557F80A-55BE-47B8-D93D-91A13A25181B}"/>
              </a:ext>
            </a:extLst>
          </p:cNvPr>
          <p:cNvCxnSpPr>
            <a:cxnSpLocks/>
            <a:endCxn id="9" idx="1"/>
          </p:cNvCxnSpPr>
          <p:nvPr/>
        </p:nvCxnSpPr>
        <p:spPr>
          <a:xfrm flipV="1">
            <a:off x="1839432" y="2473584"/>
            <a:ext cx="870096" cy="31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4F0E002-AF0C-6322-7AF2-28DFB7D38DC1}"/>
              </a:ext>
            </a:extLst>
          </p:cNvPr>
          <p:cNvCxnSpPr>
            <a:cxnSpLocks/>
            <a:endCxn id="10" idx="1"/>
          </p:cNvCxnSpPr>
          <p:nvPr/>
        </p:nvCxnSpPr>
        <p:spPr>
          <a:xfrm>
            <a:off x="1846096" y="2790269"/>
            <a:ext cx="863432" cy="6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2AFC04E-F5FD-E765-8565-E0FBC24E6275}"/>
              </a:ext>
            </a:extLst>
          </p:cNvPr>
          <p:cNvCxnSpPr>
            <a:cxnSpLocks/>
            <a:endCxn id="11" idx="1"/>
          </p:cNvCxnSpPr>
          <p:nvPr/>
        </p:nvCxnSpPr>
        <p:spPr>
          <a:xfrm>
            <a:off x="1846096" y="2780920"/>
            <a:ext cx="863432" cy="47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7371D37-F3F4-9017-BF08-2176DE75FF1C}"/>
              </a:ext>
            </a:extLst>
          </p:cNvPr>
          <p:cNvCxnSpPr>
            <a:cxnSpLocks/>
            <a:endCxn id="12" idx="1"/>
          </p:cNvCxnSpPr>
          <p:nvPr/>
        </p:nvCxnSpPr>
        <p:spPr>
          <a:xfrm>
            <a:off x="1846096" y="2792581"/>
            <a:ext cx="863432" cy="849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2CFAC0C-A0F2-F4F9-7637-EE44F678DB30}"/>
              </a:ext>
            </a:extLst>
          </p:cNvPr>
          <p:cNvCxnSpPr>
            <a:cxnSpLocks/>
            <a:stCxn id="5" idx="3"/>
            <a:endCxn id="13" idx="1"/>
          </p:cNvCxnSpPr>
          <p:nvPr/>
        </p:nvCxnSpPr>
        <p:spPr>
          <a:xfrm>
            <a:off x="1850065" y="2792819"/>
            <a:ext cx="859463" cy="1248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439FCCB-9208-3D37-3D55-58CE8626E8D2}"/>
              </a:ext>
            </a:extLst>
          </p:cNvPr>
          <p:cNvCxnSpPr>
            <a:cxnSpLocks/>
            <a:stCxn id="5" idx="3"/>
            <a:endCxn id="14" idx="1"/>
          </p:cNvCxnSpPr>
          <p:nvPr/>
        </p:nvCxnSpPr>
        <p:spPr>
          <a:xfrm>
            <a:off x="1850065" y="2792819"/>
            <a:ext cx="859463" cy="165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AA84961-DF84-7EBB-FAD1-3AD1AB798B7A}"/>
              </a:ext>
            </a:extLst>
          </p:cNvPr>
          <p:cNvCxnSpPr>
            <a:cxnSpLocks/>
            <a:stCxn id="5" idx="3"/>
            <a:endCxn id="15" idx="1"/>
          </p:cNvCxnSpPr>
          <p:nvPr/>
        </p:nvCxnSpPr>
        <p:spPr>
          <a:xfrm>
            <a:off x="1850065" y="2792819"/>
            <a:ext cx="859463" cy="2055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allout: Right Arrow 64">
            <a:extLst>
              <a:ext uri="{FF2B5EF4-FFF2-40B4-BE49-F238E27FC236}">
                <a16:creationId xmlns:a16="http://schemas.microsoft.com/office/drawing/2014/main" id="{AD5FC74C-0119-978D-3183-8035212D5D66}"/>
              </a:ext>
            </a:extLst>
          </p:cNvPr>
          <p:cNvSpPr/>
          <p:nvPr/>
        </p:nvSpPr>
        <p:spPr>
          <a:xfrm>
            <a:off x="6933651" y="2663565"/>
            <a:ext cx="1327871" cy="710775"/>
          </a:xfrm>
          <a:prstGeom prst="right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Average</a:t>
            </a:r>
          </a:p>
        </p:txBody>
      </p:sp>
      <p:cxnSp>
        <p:nvCxnSpPr>
          <p:cNvPr id="67" name="Straight Arrow Connector 66">
            <a:extLst>
              <a:ext uri="{FF2B5EF4-FFF2-40B4-BE49-F238E27FC236}">
                <a16:creationId xmlns:a16="http://schemas.microsoft.com/office/drawing/2014/main" id="{C178AF81-7B3D-AF16-B43B-828FB7376767}"/>
              </a:ext>
            </a:extLst>
          </p:cNvPr>
          <p:cNvCxnSpPr>
            <a:cxnSpLocks/>
            <a:stCxn id="19" idx="3"/>
            <a:endCxn id="65" idx="1"/>
          </p:cNvCxnSpPr>
          <p:nvPr/>
        </p:nvCxnSpPr>
        <p:spPr>
          <a:xfrm>
            <a:off x="5943598" y="1350386"/>
            <a:ext cx="990053" cy="1668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D91F8E-F3DE-0377-874B-C74E58C0B894}"/>
              </a:ext>
            </a:extLst>
          </p:cNvPr>
          <p:cNvCxnSpPr>
            <a:cxnSpLocks/>
            <a:stCxn id="18" idx="3"/>
            <a:endCxn id="65" idx="1"/>
          </p:cNvCxnSpPr>
          <p:nvPr/>
        </p:nvCxnSpPr>
        <p:spPr>
          <a:xfrm>
            <a:off x="5932965" y="1740392"/>
            <a:ext cx="1000686" cy="1278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5F9FCBA-9032-072B-2964-0D24927A18BA}"/>
              </a:ext>
            </a:extLst>
          </p:cNvPr>
          <p:cNvCxnSpPr>
            <a:cxnSpLocks/>
            <a:stCxn id="20" idx="3"/>
            <a:endCxn id="65" idx="1"/>
          </p:cNvCxnSpPr>
          <p:nvPr/>
        </p:nvCxnSpPr>
        <p:spPr>
          <a:xfrm>
            <a:off x="5922332" y="2110863"/>
            <a:ext cx="1011319" cy="908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3EBE1E8-300B-86CC-7F01-79E853922933}"/>
              </a:ext>
            </a:extLst>
          </p:cNvPr>
          <p:cNvCxnSpPr>
            <a:cxnSpLocks/>
            <a:stCxn id="21" idx="3"/>
            <a:endCxn id="65" idx="1"/>
          </p:cNvCxnSpPr>
          <p:nvPr/>
        </p:nvCxnSpPr>
        <p:spPr>
          <a:xfrm>
            <a:off x="5911699" y="2474539"/>
            <a:ext cx="1021952" cy="54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E8B950F-910C-8877-6E3B-773C1D3CC874}"/>
              </a:ext>
            </a:extLst>
          </p:cNvPr>
          <p:cNvCxnSpPr>
            <a:cxnSpLocks/>
            <a:stCxn id="22" idx="3"/>
            <a:endCxn id="65" idx="1"/>
          </p:cNvCxnSpPr>
          <p:nvPr/>
        </p:nvCxnSpPr>
        <p:spPr>
          <a:xfrm>
            <a:off x="5911699" y="2859516"/>
            <a:ext cx="1021952" cy="15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1ADFC6B-25B0-EB15-5343-D7E90C668F18}"/>
              </a:ext>
            </a:extLst>
          </p:cNvPr>
          <p:cNvCxnSpPr>
            <a:cxnSpLocks/>
            <a:stCxn id="23" idx="3"/>
            <a:endCxn id="65" idx="1"/>
          </p:cNvCxnSpPr>
          <p:nvPr/>
        </p:nvCxnSpPr>
        <p:spPr>
          <a:xfrm flipV="1">
            <a:off x="5911699" y="3018953"/>
            <a:ext cx="1021952" cy="242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AB5ACBA-5972-5AE2-B214-09FE1D677A90}"/>
              </a:ext>
            </a:extLst>
          </p:cNvPr>
          <p:cNvCxnSpPr>
            <a:cxnSpLocks/>
            <a:stCxn id="24" idx="3"/>
            <a:endCxn id="65" idx="1"/>
          </p:cNvCxnSpPr>
          <p:nvPr/>
        </p:nvCxnSpPr>
        <p:spPr>
          <a:xfrm flipV="1">
            <a:off x="5911699" y="3018953"/>
            <a:ext cx="1021952" cy="62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C88C674-5A4E-6496-5707-23CC114261AD}"/>
              </a:ext>
            </a:extLst>
          </p:cNvPr>
          <p:cNvCxnSpPr>
            <a:cxnSpLocks/>
            <a:stCxn id="25" idx="3"/>
            <a:endCxn id="65" idx="1"/>
          </p:cNvCxnSpPr>
          <p:nvPr/>
        </p:nvCxnSpPr>
        <p:spPr>
          <a:xfrm flipV="1">
            <a:off x="5911699" y="3018953"/>
            <a:ext cx="1021952" cy="1023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FE45973-6176-12BE-3F4F-6AA06EB821EF}"/>
              </a:ext>
            </a:extLst>
          </p:cNvPr>
          <p:cNvCxnSpPr>
            <a:cxnSpLocks/>
            <a:stCxn id="26" idx="3"/>
            <a:endCxn id="65" idx="1"/>
          </p:cNvCxnSpPr>
          <p:nvPr/>
        </p:nvCxnSpPr>
        <p:spPr>
          <a:xfrm flipV="1">
            <a:off x="5911699" y="3018953"/>
            <a:ext cx="1021952" cy="1431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5D4475-0159-17AE-5F83-55E12E7B343C}"/>
              </a:ext>
            </a:extLst>
          </p:cNvPr>
          <p:cNvCxnSpPr>
            <a:cxnSpLocks/>
            <a:stCxn id="27" idx="3"/>
            <a:endCxn id="65" idx="1"/>
          </p:cNvCxnSpPr>
          <p:nvPr/>
        </p:nvCxnSpPr>
        <p:spPr>
          <a:xfrm flipV="1">
            <a:off x="5911699" y="3018953"/>
            <a:ext cx="1021952" cy="183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1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B2A9-A491-5BF1-404A-F71C660EFE3C}"/>
              </a:ext>
            </a:extLst>
          </p:cNvPr>
          <p:cNvSpPr>
            <a:spLocks noGrp="1"/>
          </p:cNvSpPr>
          <p:nvPr>
            <p:ph type="title"/>
          </p:nvPr>
        </p:nvSpPr>
        <p:spPr/>
        <p:txBody>
          <a:bodyPr>
            <a:normAutofit fontScale="90000"/>
          </a:bodyPr>
          <a:lstStyle/>
          <a:p>
            <a:r>
              <a:rPr lang="en-US" dirty="0"/>
              <a:t>Bootstrap Aggregation (Bagging)</a:t>
            </a:r>
          </a:p>
        </p:txBody>
      </p:sp>
      <p:sp>
        <p:nvSpPr>
          <p:cNvPr id="3" name="Content Placeholder 2">
            <a:extLst>
              <a:ext uri="{FF2B5EF4-FFF2-40B4-BE49-F238E27FC236}">
                <a16:creationId xmlns:a16="http://schemas.microsoft.com/office/drawing/2014/main" id="{1B6AC557-5F8B-8C8C-A8B4-9F5BE8C022EF}"/>
              </a:ext>
            </a:extLst>
          </p:cNvPr>
          <p:cNvSpPr>
            <a:spLocks noGrp="1"/>
          </p:cNvSpPr>
          <p:nvPr>
            <p:ph idx="1"/>
          </p:nvPr>
        </p:nvSpPr>
        <p:spPr/>
        <p:txBody>
          <a:bodyPr/>
          <a:lstStyle/>
          <a:p>
            <a:r>
              <a:rPr lang="en-US" dirty="0"/>
              <a:t>Bagging is a general technique used with many predictive modeling types to reduce variance</a:t>
            </a:r>
          </a:p>
          <a:p>
            <a:pPr lvl="1"/>
            <a:r>
              <a:rPr lang="en-US" dirty="0"/>
              <a:t>However, it is computationally expensive</a:t>
            </a:r>
          </a:p>
          <a:p>
            <a:r>
              <a:rPr lang="en-US" dirty="0"/>
              <a:t>It is an example of what is referred to as an </a:t>
            </a:r>
            <a:r>
              <a:rPr lang="en-US" i="1" dirty="0"/>
              <a:t>ensemble model</a:t>
            </a:r>
          </a:p>
          <a:p>
            <a:pPr lvl="1"/>
            <a:r>
              <a:rPr lang="en-US" dirty="0"/>
              <a:t>More on ensemble models to come in module 9</a:t>
            </a:r>
          </a:p>
          <a:p>
            <a:endParaRPr lang="en-US" dirty="0"/>
          </a:p>
        </p:txBody>
      </p:sp>
      <p:sp>
        <p:nvSpPr>
          <p:cNvPr id="4" name="Text Placeholder 3">
            <a:extLst>
              <a:ext uri="{FF2B5EF4-FFF2-40B4-BE49-F238E27FC236}">
                <a16:creationId xmlns:a16="http://schemas.microsoft.com/office/drawing/2014/main" id="{6A882A54-031B-5AD9-C23E-5BF8563B02A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6748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78FA-F796-10FF-A8CB-2C9390931763}"/>
              </a:ext>
            </a:extLst>
          </p:cNvPr>
          <p:cNvSpPr>
            <a:spLocks noGrp="1"/>
          </p:cNvSpPr>
          <p:nvPr>
            <p:ph type="title"/>
          </p:nvPr>
        </p:nvSpPr>
        <p:spPr/>
        <p:txBody>
          <a:bodyPr>
            <a:normAutofit fontScale="90000"/>
          </a:bodyPr>
          <a:lstStyle/>
          <a:p>
            <a:r>
              <a:rPr lang="en-US" dirty="0"/>
              <a:t>Out-of-Bag Error Estimation</a:t>
            </a:r>
          </a:p>
        </p:txBody>
      </p:sp>
      <p:sp>
        <p:nvSpPr>
          <p:cNvPr id="3" name="Content Placeholder 2">
            <a:extLst>
              <a:ext uri="{FF2B5EF4-FFF2-40B4-BE49-F238E27FC236}">
                <a16:creationId xmlns:a16="http://schemas.microsoft.com/office/drawing/2014/main" id="{4E9C7BD8-CBFD-3FA1-5B9D-C5BC9FB7A988}"/>
              </a:ext>
            </a:extLst>
          </p:cNvPr>
          <p:cNvSpPr>
            <a:spLocks noGrp="1"/>
          </p:cNvSpPr>
          <p:nvPr>
            <p:ph idx="1"/>
          </p:nvPr>
        </p:nvSpPr>
        <p:spPr/>
        <p:txBody>
          <a:bodyPr/>
          <a:lstStyle/>
          <a:p>
            <a:r>
              <a:rPr lang="en-US" dirty="0"/>
              <a:t>Bagging also provides an additional source of validation data</a:t>
            </a:r>
          </a:p>
          <a:p>
            <a:r>
              <a:rPr lang="en-US" dirty="0"/>
              <a:t>On average, one-third of the observations are not used to fit a bagged model and are thus available for use as validation data</a:t>
            </a:r>
          </a:p>
          <a:p>
            <a:pPr lvl="1"/>
            <a:r>
              <a:rPr lang="en-US" dirty="0"/>
              <a:t>Referred to as “out-of-bag (OOB) estimations”</a:t>
            </a:r>
          </a:p>
        </p:txBody>
      </p:sp>
      <p:sp>
        <p:nvSpPr>
          <p:cNvPr id="4" name="Text Placeholder 3">
            <a:extLst>
              <a:ext uri="{FF2B5EF4-FFF2-40B4-BE49-F238E27FC236}">
                <a16:creationId xmlns:a16="http://schemas.microsoft.com/office/drawing/2014/main" id="{3695CD2F-C817-32BD-945B-382EE59D218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907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95E-514C-44A6-847B-8F05A6536BBD}"/>
              </a:ext>
            </a:extLst>
          </p:cNvPr>
          <p:cNvSpPr>
            <a:spLocks noGrp="1"/>
          </p:cNvSpPr>
          <p:nvPr>
            <p:ph type="title"/>
          </p:nvPr>
        </p:nvSpPr>
        <p:spPr/>
        <p:txBody>
          <a:bodyPr>
            <a:normAutofit fontScale="90000"/>
          </a:bodyPr>
          <a:lstStyle/>
          <a:p>
            <a:r>
              <a:rPr lang="en-US" dirty="0"/>
              <a:t>Assessing the Model Assumptions</a:t>
            </a:r>
          </a:p>
        </p:txBody>
      </p:sp>
      <p:sp>
        <p:nvSpPr>
          <p:cNvPr id="3" name="Content Placeholder 2">
            <a:extLst>
              <a:ext uri="{FF2B5EF4-FFF2-40B4-BE49-F238E27FC236}">
                <a16:creationId xmlns:a16="http://schemas.microsoft.com/office/drawing/2014/main" id="{8C6FDBC2-5885-4057-95BC-BA7F7E95D5A0}"/>
              </a:ext>
            </a:extLst>
          </p:cNvPr>
          <p:cNvSpPr>
            <a:spLocks noGrp="1"/>
          </p:cNvSpPr>
          <p:nvPr>
            <p:ph idx="1"/>
          </p:nvPr>
        </p:nvSpPr>
        <p:spPr/>
        <p:txBody>
          <a:bodyPr/>
          <a:lstStyle/>
          <a:p>
            <a:r>
              <a:rPr lang="en-US" dirty="0"/>
              <a:t>Other tests for independence:</a:t>
            </a:r>
          </a:p>
          <a:p>
            <a:pPr lvl="1"/>
            <a:r>
              <a:rPr lang="en-US" dirty="0"/>
              <a:t>If the data was collected over time or space, create a scatterplot of the residuals with the time or space dimension on the x axis and look for any non-random patterns</a:t>
            </a:r>
          </a:p>
          <a:p>
            <a:pPr lvl="2"/>
            <a:r>
              <a:rPr lang="en-US" dirty="0"/>
              <a:t>Violation may suggest the need for a time series model</a:t>
            </a:r>
          </a:p>
          <a:p>
            <a:pPr lvl="1"/>
            <a:r>
              <a:rPr lang="en-US" dirty="0"/>
              <a:t>Create a series of residuals scatterplots with each predictor on the horizontal axis</a:t>
            </a:r>
          </a:p>
          <a:p>
            <a:pPr lvl="2"/>
            <a:r>
              <a:rPr lang="en-US" dirty="0"/>
              <a:t>Violation may suggest the need for transformation of predictor and/or response variable</a:t>
            </a:r>
          </a:p>
        </p:txBody>
      </p:sp>
      <p:sp>
        <p:nvSpPr>
          <p:cNvPr id="4" name="Text Placeholder 3">
            <a:extLst>
              <a:ext uri="{FF2B5EF4-FFF2-40B4-BE49-F238E27FC236}">
                <a16:creationId xmlns:a16="http://schemas.microsoft.com/office/drawing/2014/main" id="{4FC576F0-D519-43DC-AAB3-E9B7E7F36D76}"/>
              </a:ext>
            </a:extLst>
          </p:cNvPr>
          <p:cNvSpPr>
            <a:spLocks noGrp="1"/>
          </p:cNvSpPr>
          <p:nvPr>
            <p:ph type="body" sz="quarter" idx="10"/>
          </p:nvPr>
        </p:nvSpPr>
        <p:spPr/>
        <p:txBody>
          <a:bodyPr/>
          <a:lstStyle/>
          <a:p>
            <a:r>
              <a:rPr lang="en-US" dirty="0"/>
              <a:t>Residuals Analysis</a:t>
            </a:r>
          </a:p>
        </p:txBody>
      </p:sp>
    </p:spTree>
    <p:extLst>
      <p:ext uri="{BB962C8B-B14F-4D97-AF65-F5344CB8AC3E}">
        <p14:creationId xmlns:p14="http://schemas.microsoft.com/office/powerpoint/2010/main" val="166819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Examples</a:t>
            </a:r>
          </a:p>
        </p:txBody>
      </p:sp>
      <p:pic>
        <p:nvPicPr>
          <p:cNvPr id="5" name="Picture 4">
            <a:extLst>
              <a:ext uri="{FF2B5EF4-FFF2-40B4-BE49-F238E27FC236}">
                <a16:creationId xmlns:a16="http://schemas.microsoft.com/office/drawing/2014/main" id="{347E396D-5CAE-27A4-E4F2-3BB7476DF2F0}"/>
              </a:ext>
            </a:extLst>
          </p:cNvPr>
          <p:cNvPicPr>
            <a:picLocks noChangeAspect="1"/>
          </p:cNvPicPr>
          <p:nvPr/>
        </p:nvPicPr>
        <p:blipFill>
          <a:blip r:embed="rId2"/>
          <a:stretch>
            <a:fillRect/>
          </a:stretch>
        </p:blipFill>
        <p:spPr>
          <a:xfrm>
            <a:off x="206432" y="1480316"/>
            <a:ext cx="2444669" cy="1973408"/>
          </a:xfrm>
          <a:prstGeom prst="rect">
            <a:avLst/>
          </a:prstGeom>
        </p:spPr>
      </p:pic>
      <p:pic>
        <p:nvPicPr>
          <p:cNvPr id="7" name="Picture 6">
            <a:extLst>
              <a:ext uri="{FF2B5EF4-FFF2-40B4-BE49-F238E27FC236}">
                <a16:creationId xmlns:a16="http://schemas.microsoft.com/office/drawing/2014/main" id="{27830EC9-33CB-6C43-6C75-222D3F57DEAE}"/>
              </a:ext>
            </a:extLst>
          </p:cNvPr>
          <p:cNvPicPr>
            <a:picLocks noChangeAspect="1"/>
          </p:cNvPicPr>
          <p:nvPr/>
        </p:nvPicPr>
        <p:blipFill>
          <a:blip r:embed="rId3"/>
          <a:stretch>
            <a:fillRect/>
          </a:stretch>
        </p:blipFill>
        <p:spPr>
          <a:xfrm>
            <a:off x="3278554" y="1480317"/>
            <a:ext cx="2434289" cy="1973408"/>
          </a:xfrm>
          <a:prstGeom prst="rect">
            <a:avLst/>
          </a:prstGeom>
        </p:spPr>
      </p:pic>
      <p:pic>
        <p:nvPicPr>
          <p:cNvPr id="9" name="Picture 8">
            <a:extLst>
              <a:ext uri="{FF2B5EF4-FFF2-40B4-BE49-F238E27FC236}">
                <a16:creationId xmlns:a16="http://schemas.microsoft.com/office/drawing/2014/main" id="{696B908B-E162-5CF6-0C31-AE57CD0B14C2}"/>
              </a:ext>
            </a:extLst>
          </p:cNvPr>
          <p:cNvPicPr>
            <a:picLocks noChangeAspect="1"/>
          </p:cNvPicPr>
          <p:nvPr/>
        </p:nvPicPr>
        <p:blipFill>
          <a:blip r:embed="rId4"/>
          <a:stretch>
            <a:fillRect/>
          </a:stretch>
        </p:blipFill>
        <p:spPr>
          <a:xfrm>
            <a:off x="6093429" y="1480316"/>
            <a:ext cx="2486150" cy="1973408"/>
          </a:xfrm>
          <a:prstGeom prst="rect">
            <a:avLst/>
          </a:prstGeom>
        </p:spPr>
      </p:pic>
      <p:sp>
        <p:nvSpPr>
          <p:cNvPr id="10" name="TextBox 9">
            <a:extLst>
              <a:ext uri="{FF2B5EF4-FFF2-40B4-BE49-F238E27FC236}">
                <a16:creationId xmlns:a16="http://schemas.microsoft.com/office/drawing/2014/main" id="{0A41A78D-E6C0-2FA3-5F3F-43465EF7DCC0}"/>
              </a:ext>
            </a:extLst>
          </p:cNvPr>
          <p:cNvSpPr txBox="1"/>
          <p:nvPr/>
        </p:nvSpPr>
        <p:spPr>
          <a:xfrm>
            <a:off x="2598475" y="4045727"/>
            <a:ext cx="3716806" cy="365935"/>
          </a:xfrm>
          <a:prstGeom prst="rect">
            <a:avLst/>
          </a:prstGeom>
          <a:noFill/>
        </p:spPr>
        <p:txBody>
          <a:bodyPr wrap="square" rtlCol="0">
            <a:spAutoFit/>
          </a:bodyPr>
          <a:lstStyle/>
          <a:p>
            <a:pPr algn="ctr"/>
            <a:r>
              <a:rPr lang="en-US" dirty="0">
                <a:solidFill>
                  <a:schemeClr val="bg1"/>
                </a:solidFill>
                <a:latin typeface="+mj-lt"/>
              </a:rPr>
              <a:t>What issue do you see here?</a:t>
            </a:r>
          </a:p>
        </p:txBody>
      </p:sp>
    </p:spTree>
    <p:extLst>
      <p:ext uri="{BB962C8B-B14F-4D97-AF65-F5344CB8AC3E}">
        <p14:creationId xmlns:p14="http://schemas.microsoft.com/office/powerpoint/2010/main" val="30249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3" name="Content Placeholder 2">
            <a:extLst>
              <a:ext uri="{FF2B5EF4-FFF2-40B4-BE49-F238E27FC236}">
                <a16:creationId xmlns:a16="http://schemas.microsoft.com/office/drawing/2014/main" id="{D5E4453D-85C0-E418-3022-DDEB24686FCC}"/>
              </a:ext>
            </a:extLst>
          </p:cNvPr>
          <p:cNvSpPr>
            <a:spLocks noGrp="1"/>
          </p:cNvSpPr>
          <p:nvPr>
            <p:ph idx="1"/>
          </p:nvPr>
        </p:nvSpPr>
        <p:spPr/>
        <p:txBody>
          <a:bodyPr/>
          <a:lstStyle/>
          <a:p>
            <a:pPr marL="285750" indent="-285750" algn="l">
              <a:buFont typeface="Arial" panose="020B0604020202020204" pitchFamily="34" charset="0"/>
              <a:buChar char="•"/>
            </a:pPr>
            <a:r>
              <a:rPr lang="en-US" sz="2400" dirty="0">
                <a:solidFill>
                  <a:schemeClr val="bg1"/>
                </a:solidFill>
                <a:latin typeface="+mj-lt"/>
              </a:rPr>
              <a:t>Model is not capturing some non-linear behavior</a:t>
            </a:r>
          </a:p>
          <a:p>
            <a:pPr marL="285750" indent="-285750" algn="l">
              <a:buFont typeface="Arial" panose="020B0604020202020204" pitchFamily="34" charset="0"/>
              <a:buChar char="•"/>
            </a:pPr>
            <a:r>
              <a:rPr lang="en-US" sz="2400" dirty="0">
                <a:solidFill>
                  <a:schemeClr val="bg1"/>
                </a:solidFill>
                <a:latin typeface="+mj-lt"/>
              </a:rPr>
              <a:t>Trying a more complex (non-linear) model may improve it</a:t>
            </a:r>
          </a:p>
          <a:p>
            <a:pPr marL="285750" indent="-285750" algn="l">
              <a:buFont typeface="Arial" panose="020B0604020202020204" pitchFamily="34" charset="0"/>
              <a:buChar char="•"/>
            </a:pPr>
            <a:r>
              <a:rPr lang="en-US" sz="2400" dirty="0">
                <a:solidFill>
                  <a:schemeClr val="bg1"/>
                </a:solidFill>
                <a:latin typeface="+mj-lt"/>
              </a:rPr>
              <a:t>Also, sometimes a variable transformation may help or there is a missing variable</a:t>
            </a:r>
          </a:p>
          <a:p>
            <a:pPr marL="0" indent="0">
              <a:buNone/>
            </a:pPr>
            <a:endParaRPr lang="en-US" dirty="0"/>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Patterns/Non-Normality in Residuals</a:t>
            </a:r>
          </a:p>
        </p:txBody>
      </p:sp>
    </p:spTree>
    <p:extLst>
      <p:ext uri="{BB962C8B-B14F-4D97-AF65-F5344CB8AC3E}">
        <p14:creationId xmlns:p14="http://schemas.microsoft.com/office/powerpoint/2010/main" val="282439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1FDF-D5DF-391D-5A94-53CFAFA8C462}"/>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7EE3D434-87A8-8F80-0145-F6E224B529B5}"/>
              </a:ext>
            </a:extLst>
          </p:cNvPr>
          <p:cNvSpPr>
            <a:spLocks noGrp="1"/>
          </p:cNvSpPr>
          <p:nvPr>
            <p:ph type="body" sz="quarter" idx="10"/>
          </p:nvPr>
        </p:nvSpPr>
        <p:spPr/>
        <p:txBody>
          <a:bodyPr/>
          <a:lstStyle/>
          <a:p>
            <a:r>
              <a:rPr lang="en-US" dirty="0"/>
              <a:t>Visualizing Predictor/Response Relationships</a:t>
            </a:r>
          </a:p>
        </p:txBody>
      </p:sp>
      <p:pic>
        <p:nvPicPr>
          <p:cNvPr id="6" name="Picture 5">
            <a:extLst>
              <a:ext uri="{FF2B5EF4-FFF2-40B4-BE49-F238E27FC236}">
                <a16:creationId xmlns:a16="http://schemas.microsoft.com/office/drawing/2014/main" id="{CF18FD33-B9B6-F3DE-2F3E-8AC899D5E29A}"/>
              </a:ext>
            </a:extLst>
          </p:cNvPr>
          <p:cNvPicPr>
            <a:picLocks noChangeAspect="1"/>
          </p:cNvPicPr>
          <p:nvPr/>
        </p:nvPicPr>
        <p:blipFill>
          <a:blip r:embed="rId2"/>
          <a:stretch>
            <a:fillRect/>
          </a:stretch>
        </p:blipFill>
        <p:spPr>
          <a:xfrm>
            <a:off x="2325882" y="1276212"/>
            <a:ext cx="4290001" cy="3534529"/>
          </a:xfrm>
          <a:prstGeom prst="rect">
            <a:avLst/>
          </a:prstGeom>
        </p:spPr>
      </p:pic>
    </p:spTree>
    <p:extLst>
      <p:ext uri="{BB962C8B-B14F-4D97-AF65-F5344CB8AC3E}">
        <p14:creationId xmlns:p14="http://schemas.microsoft.com/office/powerpoint/2010/main" val="178128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E9D4DC-2D5F-EA8C-6CDF-7CAA7AC2EC50}"/>
              </a:ext>
            </a:extLst>
          </p:cNvPr>
          <p:cNvSpPr>
            <a:spLocks noGrp="1"/>
          </p:cNvSpPr>
          <p:nvPr>
            <p:ph type="body" sz="quarter" idx="11"/>
          </p:nvPr>
        </p:nvSpPr>
        <p:spPr/>
        <p:txBody>
          <a:bodyPr/>
          <a:lstStyle/>
          <a:p>
            <a:r>
              <a:rPr lang="en-US" dirty="0"/>
              <a:t>ISLR 3.3.3</a:t>
            </a:r>
          </a:p>
        </p:txBody>
      </p:sp>
      <p:sp>
        <p:nvSpPr>
          <p:cNvPr id="4" name="Text Placeholder 3">
            <a:extLst>
              <a:ext uri="{FF2B5EF4-FFF2-40B4-BE49-F238E27FC236}">
                <a16:creationId xmlns:a16="http://schemas.microsoft.com/office/drawing/2014/main" id="{FA7AA756-4E1C-0697-1E5C-2B51615F6D5B}"/>
              </a:ext>
            </a:extLst>
          </p:cNvPr>
          <p:cNvSpPr>
            <a:spLocks noGrp="1"/>
          </p:cNvSpPr>
          <p:nvPr>
            <p:ph type="body" sz="quarter" idx="10"/>
          </p:nvPr>
        </p:nvSpPr>
        <p:spPr/>
        <p:txBody>
          <a:bodyPr/>
          <a:lstStyle/>
          <a:p>
            <a:r>
              <a:rPr lang="en-US" dirty="0"/>
              <a:t>Linear Regression Model Diagnosis</a:t>
            </a:r>
          </a:p>
        </p:txBody>
      </p:sp>
    </p:spTree>
    <p:extLst>
      <p:ext uri="{BB962C8B-B14F-4D97-AF65-F5344CB8AC3E}">
        <p14:creationId xmlns:p14="http://schemas.microsoft.com/office/powerpoint/2010/main" val="157197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C8C4-DC64-5CD1-0DE5-F2CB99BD6C1A}"/>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34BFBBEF-2F89-FE0C-A716-EE82DD3AC41C}"/>
              </a:ext>
            </a:extLst>
          </p:cNvPr>
          <p:cNvSpPr>
            <a:spLocks noGrp="1"/>
          </p:cNvSpPr>
          <p:nvPr>
            <p:ph type="body" sz="quarter" idx="10"/>
          </p:nvPr>
        </p:nvSpPr>
        <p:spPr/>
        <p:txBody>
          <a:bodyPr/>
          <a:lstStyle/>
          <a:p>
            <a:r>
              <a:rPr lang="en-US" dirty="0"/>
              <a:t>Add Nonlinear Term</a:t>
            </a:r>
          </a:p>
        </p:txBody>
      </p:sp>
      <p:pic>
        <p:nvPicPr>
          <p:cNvPr id="6" name="Picture 5">
            <a:extLst>
              <a:ext uri="{FF2B5EF4-FFF2-40B4-BE49-F238E27FC236}">
                <a16:creationId xmlns:a16="http://schemas.microsoft.com/office/drawing/2014/main" id="{1EE2A585-ACF2-3E06-BE24-A865B99AC56C}"/>
              </a:ext>
            </a:extLst>
          </p:cNvPr>
          <p:cNvPicPr>
            <a:picLocks noChangeAspect="1"/>
          </p:cNvPicPr>
          <p:nvPr/>
        </p:nvPicPr>
        <p:blipFill>
          <a:blip r:embed="rId2"/>
          <a:stretch>
            <a:fillRect/>
          </a:stretch>
        </p:blipFill>
        <p:spPr>
          <a:xfrm>
            <a:off x="2098372" y="1285664"/>
            <a:ext cx="4947256" cy="3535493"/>
          </a:xfrm>
          <a:prstGeom prst="rect">
            <a:avLst/>
          </a:prstGeom>
        </p:spPr>
      </p:pic>
    </p:spTree>
    <p:extLst>
      <p:ext uri="{BB962C8B-B14F-4D97-AF65-F5344CB8AC3E}">
        <p14:creationId xmlns:p14="http://schemas.microsoft.com/office/powerpoint/2010/main" val="189401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49AC-EC50-1793-7F02-4F27922936DB}"/>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AA67020D-6868-4D16-0402-5E395257971E}"/>
              </a:ext>
            </a:extLst>
          </p:cNvPr>
          <p:cNvSpPr>
            <a:spLocks noGrp="1"/>
          </p:cNvSpPr>
          <p:nvPr>
            <p:ph type="body" sz="quarter" idx="10"/>
          </p:nvPr>
        </p:nvSpPr>
        <p:spPr/>
        <p:txBody>
          <a:bodyPr/>
          <a:lstStyle/>
          <a:p>
            <a:r>
              <a:rPr lang="en-US" dirty="0"/>
              <a:t>Homoscedasticity</a:t>
            </a:r>
          </a:p>
        </p:txBody>
      </p:sp>
      <p:pic>
        <p:nvPicPr>
          <p:cNvPr id="6" name="Picture 5">
            <a:extLst>
              <a:ext uri="{FF2B5EF4-FFF2-40B4-BE49-F238E27FC236}">
                <a16:creationId xmlns:a16="http://schemas.microsoft.com/office/drawing/2014/main" id="{C7528043-644A-55D9-5FEA-1D89B305A321}"/>
              </a:ext>
            </a:extLst>
          </p:cNvPr>
          <p:cNvPicPr>
            <a:picLocks noChangeAspect="1"/>
          </p:cNvPicPr>
          <p:nvPr/>
        </p:nvPicPr>
        <p:blipFill>
          <a:blip r:embed="rId2"/>
          <a:stretch>
            <a:fillRect/>
          </a:stretch>
        </p:blipFill>
        <p:spPr>
          <a:xfrm>
            <a:off x="1013076" y="1322262"/>
            <a:ext cx="6894566" cy="3240446"/>
          </a:xfrm>
          <a:prstGeom prst="rect">
            <a:avLst/>
          </a:prstGeom>
        </p:spPr>
      </p:pic>
    </p:spTree>
    <p:extLst>
      <p:ext uri="{BB962C8B-B14F-4D97-AF65-F5344CB8AC3E}">
        <p14:creationId xmlns:p14="http://schemas.microsoft.com/office/powerpoint/2010/main" val="18688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151B-B425-EA51-6B58-99C667E43F6E}"/>
              </a:ext>
            </a:extLst>
          </p:cNvPr>
          <p:cNvSpPr>
            <a:spLocks noGrp="1"/>
          </p:cNvSpPr>
          <p:nvPr>
            <p:ph type="title"/>
          </p:nvPr>
        </p:nvSpPr>
        <p:spPr/>
        <p:txBody>
          <a:bodyPr>
            <a:normAutofit fontScale="90000"/>
          </a:bodyPr>
          <a:lstStyle/>
          <a:p>
            <a:r>
              <a:rPr lang="en-US" dirty="0"/>
              <a:t>Residuals Analysis</a:t>
            </a:r>
          </a:p>
        </p:txBody>
      </p:sp>
      <p:sp>
        <p:nvSpPr>
          <p:cNvPr id="3" name="Content Placeholder 2">
            <a:extLst>
              <a:ext uri="{FF2B5EF4-FFF2-40B4-BE49-F238E27FC236}">
                <a16:creationId xmlns:a16="http://schemas.microsoft.com/office/drawing/2014/main" id="{2038CBF6-FBBA-B208-0022-8AB03D325357}"/>
              </a:ext>
            </a:extLst>
          </p:cNvPr>
          <p:cNvSpPr>
            <a:spLocks noGrp="1"/>
          </p:cNvSpPr>
          <p:nvPr>
            <p:ph idx="1"/>
          </p:nvPr>
        </p:nvSpPr>
        <p:spPr/>
        <p:txBody>
          <a:bodyPr/>
          <a:lstStyle/>
          <a:p>
            <a:r>
              <a:rPr lang="en-US" dirty="0"/>
              <a:t>Not as serious as the independence assumptions</a:t>
            </a:r>
          </a:p>
          <a:p>
            <a:pPr lvl="1"/>
            <a:r>
              <a:rPr lang="en-US" dirty="0"/>
              <a:t>Coefficient estimations and predictions are reasonably robust to moderate heteroscedasticity</a:t>
            </a:r>
          </a:p>
          <a:p>
            <a:pPr lvl="1"/>
            <a:r>
              <a:rPr lang="en-US" dirty="0"/>
              <a:t>Primarily a problem for inference</a:t>
            </a:r>
          </a:p>
          <a:p>
            <a:r>
              <a:rPr lang="en-US" dirty="0"/>
              <a:t>Potential remedies</a:t>
            </a:r>
          </a:p>
          <a:p>
            <a:pPr lvl="1"/>
            <a:r>
              <a:rPr lang="en-US" dirty="0"/>
              <a:t>Explore potential model misspecifications (e.g., missing terms)</a:t>
            </a:r>
          </a:p>
          <a:p>
            <a:pPr lvl="1"/>
            <a:r>
              <a:rPr lang="en-US" dirty="0"/>
              <a:t>Apply a “variance stabilizing transformation” to the response variable</a:t>
            </a:r>
          </a:p>
          <a:p>
            <a:pPr lvl="2"/>
            <a:r>
              <a:rPr lang="en-US" dirty="0"/>
              <a:t>log, square root, reciprocal</a:t>
            </a:r>
          </a:p>
          <a:p>
            <a:pPr lvl="1"/>
            <a:r>
              <a:rPr lang="en-US" dirty="0"/>
              <a:t>Use an alternate model (“weighted least squares”, “generalized linear model”)</a:t>
            </a:r>
          </a:p>
        </p:txBody>
      </p:sp>
      <p:sp>
        <p:nvSpPr>
          <p:cNvPr id="4" name="Text Placeholder 3">
            <a:extLst>
              <a:ext uri="{FF2B5EF4-FFF2-40B4-BE49-F238E27FC236}">
                <a16:creationId xmlns:a16="http://schemas.microsoft.com/office/drawing/2014/main" id="{E2D0EAD5-E4FD-70ED-7005-416649A2642E}"/>
              </a:ext>
            </a:extLst>
          </p:cNvPr>
          <p:cNvSpPr>
            <a:spLocks noGrp="1"/>
          </p:cNvSpPr>
          <p:nvPr>
            <p:ph type="body" sz="quarter" idx="10"/>
          </p:nvPr>
        </p:nvSpPr>
        <p:spPr/>
        <p:txBody>
          <a:bodyPr/>
          <a:lstStyle/>
          <a:p>
            <a:r>
              <a:rPr lang="en-US" dirty="0"/>
              <a:t>Homoscedasticity</a:t>
            </a:r>
          </a:p>
          <a:p>
            <a:endParaRPr lang="en-US" dirty="0"/>
          </a:p>
        </p:txBody>
      </p:sp>
    </p:spTree>
    <p:extLst>
      <p:ext uri="{BB962C8B-B14F-4D97-AF65-F5344CB8AC3E}">
        <p14:creationId xmlns:p14="http://schemas.microsoft.com/office/powerpoint/2010/main" val="160478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5EB-D479-4D5E-B2B4-7702774160F9}"/>
              </a:ext>
            </a:extLst>
          </p:cNvPr>
          <p:cNvSpPr>
            <a:spLocks noGrp="1"/>
          </p:cNvSpPr>
          <p:nvPr>
            <p:ph type="title"/>
          </p:nvPr>
        </p:nvSpPr>
        <p:spPr/>
        <p:txBody>
          <a:bodyPr>
            <a:normAutofit fontScale="90000"/>
          </a:bodyPr>
          <a:lstStyle/>
          <a:p>
            <a:r>
              <a:rPr lang="en-US" dirty="0"/>
              <a:t>Residuals Analysis</a:t>
            </a:r>
          </a:p>
        </p:txBody>
      </p:sp>
      <p:sp>
        <p:nvSpPr>
          <p:cNvPr id="3" name="Text Placeholder 2">
            <a:extLst>
              <a:ext uri="{FF2B5EF4-FFF2-40B4-BE49-F238E27FC236}">
                <a16:creationId xmlns:a16="http://schemas.microsoft.com/office/drawing/2014/main" id="{A221F208-F24F-431F-B99A-D3344E8A1418}"/>
              </a:ext>
            </a:extLst>
          </p:cNvPr>
          <p:cNvSpPr>
            <a:spLocks noGrp="1"/>
          </p:cNvSpPr>
          <p:nvPr>
            <p:ph type="body" sz="quarter" idx="10"/>
          </p:nvPr>
        </p:nvSpPr>
        <p:spPr/>
        <p:txBody>
          <a:bodyPr/>
          <a:lstStyle/>
          <a:p>
            <a:r>
              <a:rPr lang="en-US" dirty="0"/>
              <a:t>Examples</a:t>
            </a:r>
          </a:p>
        </p:txBody>
      </p:sp>
      <p:pic>
        <p:nvPicPr>
          <p:cNvPr id="5" name="Picture 4" descr="Chart, scatter chart&#10;&#10;Description automatically generated">
            <a:extLst>
              <a:ext uri="{FF2B5EF4-FFF2-40B4-BE49-F238E27FC236}">
                <a16:creationId xmlns:a16="http://schemas.microsoft.com/office/drawing/2014/main" id="{3DA685B2-46A7-4017-9E5B-D8B4EBD647C4}"/>
              </a:ext>
            </a:extLst>
          </p:cNvPr>
          <p:cNvPicPr>
            <a:picLocks noChangeAspect="1"/>
          </p:cNvPicPr>
          <p:nvPr/>
        </p:nvPicPr>
        <p:blipFill rotWithShape="1">
          <a:blip r:embed="rId2">
            <a:extLst>
              <a:ext uri="{28A0092B-C50C-407E-A947-70E740481C1C}">
                <a14:useLocalDpi xmlns:a14="http://schemas.microsoft.com/office/drawing/2010/main" val="0"/>
              </a:ext>
            </a:extLst>
          </a:blip>
          <a:srcRect t="17618"/>
          <a:stretch/>
        </p:blipFill>
        <p:spPr>
          <a:xfrm>
            <a:off x="443890" y="1644650"/>
            <a:ext cx="4973393" cy="2628900"/>
          </a:xfrm>
          <a:prstGeom prst="rect">
            <a:avLst/>
          </a:prstGeom>
        </p:spPr>
      </p:pic>
      <p:sp>
        <p:nvSpPr>
          <p:cNvPr id="8" name="TextBox 7">
            <a:extLst>
              <a:ext uri="{FF2B5EF4-FFF2-40B4-BE49-F238E27FC236}">
                <a16:creationId xmlns:a16="http://schemas.microsoft.com/office/drawing/2014/main" id="{D41C3F0D-E6F2-445D-91A8-B9C956FD5E36}"/>
              </a:ext>
            </a:extLst>
          </p:cNvPr>
          <p:cNvSpPr txBox="1"/>
          <p:nvPr/>
        </p:nvSpPr>
        <p:spPr>
          <a:xfrm>
            <a:off x="5944210" y="1585912"/>
            <a:ext cx="2755900" cy="1384995"/>
          </a:xfrm>
          <a:prstGeom prst="rect">
            <a:avLst/>
          </a:prstGeom>
          <a:noFill/>
        </p:spPr>
        <p:txBody>
          <a:bodyPr wrap="square" rtlCol="0">
            <a:spAutoFit/>
          </a:bodyPr>
          <a:lstStyle/>
          <a:p>
            <a:pPr algn="l"/>
            <a:r>
              <a:rPr lang="en-US" sz="1400" dirty="0">
                <a:solidFill>
                  <a:schemeClr val="bg1"/>
                </a:solidFill>
                <a:latin typeface="+mj-lt"/>
              </a:rPr>
              <a:t>Unbalanced Y axis</a:t>
            </a:r>
          </a:p>
          <a:p>
            <a:pPr marL="285750" indent="-285750" algn="l">
              <a:buFont typeface="Arial" panose="020B0604020202020204" pitchFamily="34" charset="0"/>
              <a:buChar char="•"/>
            </a:pPr>
            <a:r>
              <a:rPr lang="en-US" sz="1400" dirty="0">
                <a:solidFill>
                  <a:schemeClr val="bg1"/>
                </a:solidFill>
                <a:latin typeface="+mj-lt"/>
              </a:rPr>
              <a:t>Model can be significantly improved</a:t>
            </a:r>
          </a:p>
          <a:p>
            <a:pPr marL="285750" indent="-285750" algn="l">
              <a:buFont typeface="Arial" panose="020B0604020202020204" pitchFamily="34" charset="0"/>
              <a:buChar char="•"/>
            </a:pPr>
            <a:r>
              <a:rPr lang="en-US" sz="1400" dirty="0">
                <a:solidFill>
                  <a:schemeClr val="bg1"/>
                </a:solidFill>
                <a:latin typeface="+mj-lt"/>
              </a:rPr>
              <a:t>Usually by transforming a variable</a:t>
            </a:r>
          </a:p>
          <a:p>
            <a:pPr marL="742950" lvl="1" indent="-285750">
              <a:buFont typeface="Arial" panose="020B0604020202020204" pitchFamily="34" charset="0"/>
              <a:buChar char="•"/>
            </a:pPr>
            <a:endParaRPr lang="en-US" sz="1400" dirty="0">
              <a:solidFill>
                <a:schemeClr val="bg1"/>
              </a:solidFill>
              <a:latin typeface="+mj-lt"/>
            </a:endParaRPr>
          </a:p>
        </p:txBody>
      </p:sp>
    </p:spTree>
    <p:extLst>
      <p:ext uri="{BB962C8B-B14F-4D97-AF65-F5344CB8AC3E}">
        <p14:creationId xmlns:p14="http://schemas.microsoft.com/office/powerpoint/2010/main" val="10037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5EB-D479-4D5E-B2B4-7702774160F9}"/>
              </a:ext>
            </a:extLst>
          </p:cNvPr>
          <p:cNvSpPr>
            <a:spLocks noGrp="1"/>
          </p:cNvSpPr>
          <p:nvPr>
            <p:ph type="title"/>
          </p:nvPr>
        </p:nvSpPr>
        <p:spPr/>
        <p:txBody>
          <a:bodyPr>
            <a:normAutofit fontScale="90000"/>
          </a:bodyPr>
          <a:lstStyle/>
          <a:p>
            <a:r>
              <a:rPr lang="en-US" dirty="0"/>
              <a:t>Residuals Analysis</a:t>
            </a:r>
          </a:p>
        </p:txBody>
      </p:sp>
      <p:sp>
        <p:nvSpPr>
          <p:cNvPr id="3" name="Text Placeholder 2">
            <a:extLst>
              <a:ext uri="{FF2B5EF4-FFF2-40B4-BE49-F238E27FC236}">
                <a16:creationId xmlns:a16="http://schemas.microsoft.com/office/drawing/2014/main" id="{A221F208-F24F-431F-B99A-D3344E8A1418}"/>
              </a:ext>
            </a:extLst>
          </p:cNvPr>
          <p:cNvSpPr>
            <a:spLocks noGrp="1"/>
          </p:cNvSpPr>
          <p:nvPr>
            <p:ph type="body" sz="quarter" idx="10"/>
          </p:nvPr>
        </p:nvSpPr>
        <p:spPr/>
        <p:txBody>
          <a:bodyPr/>
          <a:lstStyle/>
          <a:p>
            <a:r>
              <a:rPr lang="en-US" dirty="0"/>
              <a:t>Examples</a:t>
            </a:r>
          </a:p>
        </p:txBody>
      </p:sp>
      <p:pic>
        <p:nvPicPr>
          <p:cNvPr id="6" name="Picture 5" descr="Chart, scatter chart&#10;&#10;Description automatically generated">
            <a:extLst>
              <a:ext uri="{FF2B5EF4-FFF2-40B4-BE49-F238E27FC236}">
                <a16:creationId xmlns:a16="http://schemas.microsoft.com/office/drawing/2014/main" id="{683D5239-B2AD-4805-BAF3-83BE18686E8A}"/>
              </a:ext>
            </a:extLst>
          </p:cNvPr>
          <p:cNvPicPr>
            <a:picLocks noChangeAspect="1"/>
          </p:cNvPicPr>
          <p:nvPr/>
        </p:nvPicPr>
        <p:blipFill rotWithShape="1">
          <a:blip r:embed="rId2">
            <a:extLst>
              <a:ext uri="{28A0092B-C50C-407E-A947-70E740481C1C}">
                <a14:useLocalDpi xmlns:a14="http://schemas.microsoft.com/office/drawing/2010/main" val="0"/>
              </a:ext>
            </a:extLst>
          </a:blip>
          <a:srcRect t="11329"/>
          <a:stretch/>
        </p:blipFill>
        <p:spPr>
          <a:xfrm>
            <a:off x="476250" y="1512888"/>
            <a:ext cx="4815820" cy="2455862"/>
          </a:xfrm>
          <a:prstGeom prst="rect">
            <a:avLst/>
          </a:prstGeom>
        </p:spPr>
      </p:pic>
      <p:sp>
        <p:nvSpPr>
          <p:cNvPr id="7" name="TextBox 6">
            <a:extLst>
              <a:ext uri="{FF2B5EF4-FFF2-40B4-BE49-F238E27FC236}">
                <a16:creationId xmlns:a16="http://schemas.microsoft.com/office/drawing/2014/main" id="{3023B1C2-BB87-4766-B950-AC990455BC74}"/>
              </a:ext>
            </a:extLst>
          </p:cNvPr>
          <p:cNvSpPr txBox="1"/>
          <p:nvPr/>
        </p:nvSpPr>
        <p:spPr>
          <a:xfrm>
            <a:off x="5911850" y="1512888"/>
            <a:ext cx="2755900" cy="1169551"/>
          </a:xfrm>
          <a:prstGeom prst="rect">
            <a:avLst/>
          </a:prstGeom>
          <a:noFill/>
        </p:spPr>
        <p:txBody>
          <a:bodyPr wrap="square" rtlCol="0">
            <a:spAutoFit/>
          </a:bodyPr>
          <a:lstStyle/>
          <a:p>
            <a:pPr algn="l"/>
            <a:r>
              <a:rPr lang="en-US" sz="1400" dirty="0">
                <a:solidFill>
                  <a:schemeClr val="bg1"/>
                </a:solidFill>
                <a:latin typeface="+mj-lt"/>
              </a:rPr>
              <a:t>Outliers</a:t>
            </a:r>
          </a:p>
          <a:p>
            <a:pPr marL="285750" indent="-285750" algn="l">
              <a:buFont typeface="Arial" panose="020B0604020202020204" pitchFamily="34" charset="0"/>
              <a:buChar char="•"/>
            </a:pPr>
            <a:r>
              <a:rPr lang="en-US" sz="1400" dirty="0">
                <a:solidFill>
                  <a:schemeClr val="bg1"/>
                </a:solidFill>
                <a:latin typeface="+mj-lt"/>
              </a:rPr>
              <a:t>Identify and analyze the outlier for potential removal</a:t>
            </a:r>
          </a:p>
          <a:p>
            <a:pPr marL="285750" indent="-285750">
              <a:buFont typeface="Arial" panose="020B0604020202020204" pitchFamily="34" charset="0"/>
              <a:buChar char="•"/>
            </a:pPr>
            <a:r>
              <a:rPr lang="en-US" sz="1400" dirty="0">
                <a:solidFill>
                  <a:schemeClr val="bg1"/>
                </a:solidFill>
                <a:latin typeface="+mj-lt"/>
              </a:rPr>
              <a:t>Potential outliers may be a different “category”</a:t>
            </a:r>
          </a:p>
        </p:txBody>
      </p:sp>
    </p:spTree>
    <p:extLst>
      <p:ext uri="{BB962C8B-B14F-4D97-AF65-F5344CB8AC3E}">
        <p14:creationId xmlns:p14="http://schemas.microsoft.com/office/powerpoint/2010/main" val="288100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5EB-D479-4D5E-B2B4-7702774160F9}"/>
              </a:ext>
            </a:extLst>
          </p:cNvPr>
          <p:cNvSpPr>
            <a:spLocks noGrp="1"/>
          </p:cNvSpPr>
          <p:nvPr>
            <p:ph type="title"/>
          </p:nvPr>
        </p:nvSpPr>
        <p:spPr/>
        <p:txBody>
          <a:bodyPr>
            <a:normAutofit fontScale="90000"/>
          </a:bodyPr>
          <a:lstStyle/>
          <a:p>
            <a:r>
              <a:rPr lang="en-US" dirty="0"/>
              <a:t>Residuals Analysis</a:t>
            </a:r>
          </a:p>
        </p:txBody>
      </p:sp>
      <p:sp>
        <p:nvSpPr>
          <p:cNvPr id="3" name="Text Placeholder 2">
            <a:extLst>
              <a:ext uri="{FF2B5EF4-FFF2-40B4-BE49-F238E27FC236}">
                <a16:creationId xmlns:a16="http://schemas.microsoft.com/office/drawing/2014/main" id="{A221F208-F24F-431F-B99A-D3344E8A1418}"/>
              </a:ext>
            </a:extLst>
          </p:cNvPr>
          <p:cNvSpPr>
            <a:spLocks noGrp="1"/>
          </p:cNvSpPr>
          <p:nvPr>
            <p:ph type="body" sz="quarter" idx="10"/>
          </p:nvPr>
        </p:nvSpPr>
        <p:spPr/>
        <p:txBody>
          <a:bodyPr/>
          <a:lstStyle/>
          <a:p>
            <a:r>
              <a:rPr lang="en-US" dirty="0"/>
              <a:t>Examples</a:t>
            </a:r>
          </a:p>
        </p:txBody>
      </p:sp>
      <p:pic>
        <p:nvPicPr>
          <p:cNvPr id="6" name="Picture 5" descr="Chart, scatter chart&#10;&#10;Description automatically generated">
            <a:extLst>
              <a:ext uri="{FF2B5EF4-FFF2-40B4-BE49-F238E27FC236}">
                <a16:creationId xmlns:a16="http://schemas.microsoft.com/office/drawing/2014/main" id="{03D0C2BB-4CD4-4628-8BC8-B9DC144AB500}"/>
              </a:ext>
            </a:extLst>
          </p:cNvPr>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285750" y="1476956"/>
            <a:ext cx="4794250" cy="2400501"/>
          </a:xfrm>
          <a:prstGeom prst="rect">
            <a:avLst/>
          </a:prstGeom>
        </p:spPr>
      </p:pic>
      <p:sp>
        <p:nvSpPr>
          <p:cNvPr id="7" name="TextBox 6">
            <a:extLst>
              <a:ext uri="{FF2B5EF4-FFF2-40B4-BE49-F238E27FC236}">
                <a16:creationId xmlns:a16="http://schemas.microsoft.com/office/drawing/2014/main" id="{A8632DA6-4CA7-4F42-BA39-2A03D21DA608}"/>
              </a:ext>
            </a:extLst>
          </p:cNvPr>
          <p:cNvSpPr txBox="1"/>
          <p:nvPr/>
        </p:nvSpPr>
        <p:spPr>
          <a:xfrm>
            <a:off x="5676900" y="1507655"/>
            <a:ext cx="2755900" cy="1384995"/>
          </a:xfrm>
          <a:prstGeom prst="rect">
            <a:avLst/>
          </a:prstGeom>
          <a:noFill/>
        </p:spPr>
        <p:txBody>
          <a:bodyPr wrap="square" rtlCol="0">
            <a:spAutoFit/>
          </a:bodyPr>
          <a:lstStyle/>
          <a:p>
            <a:pPr algn="l"/>
            <a:r>
              <a:rPr lang="en-US" sz="1400" dirty="0">
                <a:solidFill>
                  <a:schemeClr val="bg1"/>
                </a:solidFill>
                <a:latin typeface="+mj-lt"/>
              </a:rPr>
              <a:t>Large Y-axis Datapoints</a:t>
            </a:r>
          </a:p>
          <a:p>
            <a:pPr marL="285750" indent="-285750" algn="l">
              <a:buFont typeface="Arial" panose="020B0604020202020204" pitchFamily="34" charset="0"/>
              <a:buChar char="•"/>
            </a:pPr>
            <a:r>
              <a:rPr lang="en-US" sz="1400" dirty="0">
                <a:solidFill>
                  <a:schemeClr val="bg1"/>
                </a:solidFill>
                <a:latin typeface="+mj-lt"/>
              </a:rPr>
              <a:t>Probably has three different “categories” that need to be modeled separately (either with dummy variables or by separating datasets)</a:t>
            </a:r>
          </a:p>
        </p:txBody>
      </p:sp>
    </p:spTree>
    <p:extLst>
      <p:ext uri="{BB962C8B-B14F-4D97-AF65-F5344CB8AC3E}">
        <p14:creationId xmlns:p14="http://schemas.microsoft.com/office/powerpoint/2010/main" val="275818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5040-9796-4E41-A4C6-21B355D73578}"/>
              </a:ext>
            </a:extLst>
          </p:cNvPr>
          <p:cNvSpPr>
            <a:spLocks noGrp="1"/>
          </p:cNvSpPr>
          <p:nvPr>
            <p:ph type="title"/>
          </p:nvPr>
        </p:nvSpPr>
        <p:spPr/>
        <p:txBody>
          <a:bodyPr>
            <a:normAutofit fontScale="90000"/>
          </a:bodyPr>
          <a:lstStyle/>
          <a:p>
            <a:r>
              <a:rPr lang="en-US" dirty="0"/>
              <a:t>Linear Regression Model Diagnosis</a:t>
            </a:r>
          </a:p>
        </p:txBody>
      </p:sp>
      <p:sp>
        <p:nvSpPr>
          <p:cNvPr id="4" name="Content Placeholder 3">
            <a:extLst>
              <a:ext uri="{FF2B5EF4-FFF2-40B4-BE49-F238E27FC236}">
                <a16:creationId xmlns:a16="http://schemas.microsoft.com/office/drawing/2014/main" id="{DDCA9160-C2B0-8989-B706-A1E7544A2A06}"/>
              </a:ext>
            </a:extLst>
          </p:cNvPr>
          <p:cNvSpPr>
            <a:spLocks noGrp="1"/>
          </p:cNvSpPr>
          <p:nvPr>
            <p:ph idx="1"/>
          </p:nvPr>
        </p:nvSpPr>
        <p:spPr/>
        <p:txBody>
          <a:bodyPr/>
          <a:lstStyle/>
          <a:p>
            <a:pPr marL="0" indent="0">
              <a:buNone/>
            </a:pPr>
            <a:r>
              <a:rPr lang="en-US" dirty="0"/>
              <a:t>Common sources of model problems</a:t>
            </a:r>
          </a:p>
          <a:p>
            <a:r>
              <a:rPr lang="en-US" dirty="0"/>
              <a:t>Unmodeled nonlinearities</a:t>
            </a:r>
          </a:p>
          <a:p>
            <a:r>
              <a:rPr lang="en-US" dirty="0"/>
              <a:t>Outliers/high-leverage observations</a:t>
            </a:r>
          </a:p>
          <a:p>
            <a:r>
              <a:rPr lang="en-US" dirty="0"/>
              <a:t>Collinearity of predictors</a:t>
            </a:r>
          </a:p>
          <a:p>
            <a:r>
              <a:rPr lang="en-US" dirty="0"/>
              <a:t>Heavily skewed predictors and/or response variables</a:t>
            </a:r>
          </a:p>
        </p:txBody>
      </p:sp>
      <p:sp>
        <p:nvSpPr>
          <p:cNvPr id="3" name="Text Placeholder 2">
            <a:extLst>
              <a:ext uri="{FF2B5EF4-FFF2-40B4-BE49-F238E27FC236}">
                <a16:creationId xmlns:a16="http://schemas.microsoft.com/office/drawing/2014/main" id="{A1FBEFC3-D702-44AF-8175-0A0C4E604D18}"/>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181270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Unmodeled Nonlinearity</a:t>
            </a:r>
          </a:p>
        </p:txBody>
      </p:sp>
      <p:sp>
        <p:nvSpPr>
          <p:cNvPr id="6" name="Content Placeholder 5">
            <a:extLst>
              <a:ext uri="{FF2B5EF4-FFF2-40B4-BE49-F238E27FC236}">
                <a16:creationId xmlns:a16="http://schemas.microsoft.com/office/drawing/2014/main" id="{DB164F6B-8F74-45A2-AD3F-73DB282024F6}"/>
              </a:ext>
            </a:extLst>
          </p:cNvPr>
          <p:cNvSpPr>
            <a:spLocks noGrp="1"/>
          </p:cNvSpPr>
          <p:nvPr>
            <p:ph idx="1"/>
          </p:nvPr>
        </p:nvSpPr>
        <p:spPr/>
        <p:txBody>
          <a:bodyPr/>
          <a:lstStyle/>
          <a:p>
            <a:r>
              <a:rPr lang="en-US" dirty="0"/>
              <a:t>Consider adding transforms of the predictors with apparent non-linear relationships to the output</a:t>
            </a:r>
          </a:p>
          <a:p>
            <a:pPr lvl="1"/>
            <a:r>
              <a:rPr lang="en-US" dirty="0"/>
              <a:t>Look for heavily skewed distributions of the predictors</a:t>
            </a:r>
          </a:p>
          <a:p>
            <a:pPr lvl="1"/>
            <a:r>
              <a:rPr lang="en-US" dirty="0"/>
              <a:t>Look at scatterplots between predictors and response</a:t>
            </a:r>
          </a:p>
          <a:p>
            <a:r>
              <a:rPr lang="en-US" dirty="0"/>
              <a:t>Log transformations are among the most common approach</a:t>
            </a:r>
          </a:p>
          <a:p>
            <a:pPr lvl="1"/>
            <a:r>
              <a:rPr lang="en-US" dirty="0"/>
              <a:t>Can be performed for both the predictor and the response</a:t>
            </a:r>
          </a:p>
        </p:txBody>
      </p:sp>
    </p:spTree>
    <p:extLst>
      <p:ext uri="{BB962C8B-B14F-4D97-AF65-F5344CB8AC3E}">
        <p14:creationId xmlns:p14="http://schemas.microsoft.com/office/powerpoint/2010/main" val="373909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2863-BBAA-44CD-A1BC-748590C01C6A}"/>
              </a:ext>
            </a:extLst>
          </p:cNvPr>
          <p:cNvSpPr>
            <a:spLocks noGrp="1"/>
          </p:cNvSpPr>
          <p:nvPr>
            <p:ph type="title"/>
          </p:nvPr>
        </p:nvSpPr>
        <p:spPr/>
        <p:txBody>
          <a:bodyPr>
            <a:normAutofit fontScale="90000"/>
          </a:bodyPr>
          <a:lstStyle/>
          <a:p>
            <a:r>
              <a:rPr lang="en-US" dirty="0"/>
              <a:t>Variable Transformations</a:t>
            </a:r>
          </a:p>
        </p:txBody>
      </p:sp>
      <p:sp>
        <p:nvSpPr>
          <p:cNvPr id="3" name="Content Placeholder 2">
            <a:extLst>
              <a:ext uri="{FF2B5EF4-FFF2-40B4-BE49-F238E27FC236}">
                <a16:creationId xmlns:a16="http://schemas.microsoft.com/office/drawing/2014/main" id="{BF6B2DEB-C50B-44AE-8BFA-C8BEB6089A3C}"/>
              </a:ext>
            </a:extLst>
          </p:cNvPr>
          <p:cNvSpPr>
            <a:spLocks noGrp="1"/>
          </p:cNvSpPr>
          <p:nvPr>
            <p:ph idx="1"/>
          </p:nvPr>
        </p:nvSpPr>
        <p:spPr>
          <a:xfrm>
            <a:off x="628650" y="1369219"/>
            <a:ext cx="7886700" cy="808831"/>
          </a:xfrm>
        </p:spPr>
        <p:txBody>
          <a:bodyPr/>
          <a:lstStyle/>
          <a:p>
            <a:r>
              <a:rPr lang="en-US" dirty="0"/>
              <a:t>Most common way to improve model performance</a:t>
            </a:r>
          </a:p>
          <a:p>
            <a:pPr lvl="1"/>
            <a:r>
              <a:rPr lang="en-US" dirty="0"/>
              <a:t>Usually with a log transformation</a:t>
            </a:r>
          </a:p>
          <a:p>
            <a:pPr marL="182880" lvl="1" indent="0">
              <a:buNone/>
            </a:pPr>
            <a:endParaRPr lang="en-US" dirty="0"/>
          </a:p>
        </p:txBody>
      </p:sp>
      <p:sp>
        <p:nvSpPr>
          <p:cNvPr id="4" name="Text Placeholder 3">
            <a:extLst>
              <a:ext uri="{FF2B5EF4-FFF2-40B4-BE49-F238E27FC236}">
                <a16:creationId xmlns:a16="http://schemas.microsoft.com/office/drawing/2014/main" id="{68BD7BB8-E734-43F6-A04F-2EE8D784632D}"/>
              </a:ext>
            </a:extLst>
          </p:cNvPr>
          <p:cNvSpPr>
            <a:spLocks noGrp="1"/>
          </p:cNvSpPr>
          <p:nvPr>
            <p:ph type="body" sz="quarter" idx="10"/>
          </p:nvPr>
        </p:nvSpPr>
        <p:spPr/>
        <p:txBody>
          <a:bodyPr/>
          <a:lstStyle/>
          <a:p>
            <a:r>
              <a:rPr lang="en-US" dirty="0"/>
              <a:t>Log Transformation</a:t>
            </a:r>
          </a:p>
        </p:txBody>
      </p:sp>
      <p:pic>
        <p:nvPicPr>
          <p:cNvPr id="6" name="Picture 5" descr="Chart, histogram&#10;&#10;Description automatically generated">
            <a:extLst>
              <a:ext uri="{FF2B5EF4-FFF2-40B4-BE49-F238E27FC236}">
                <a16:creationId xmlns:a16="http://schemas.microsoft.com/office/drawing/2014/main" id="{C68E7310-37D9-4470-BF64-02B9CE2BEA66}"/>
              </a:ext>
            </a:extLst>
          </p:cNvPr>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839388" y="2358231"/>
            <a:ext cx="3586562" cy="2129805"/>
          </a:xfrm>
          <a:prstGeom prst="rect">
            <a:avLst/>
          </a:prstGeom>
        </p:spPr>
      </p:pic>
      <p:pic>
        <p:nvPicPr>
          <p:cNvPr id="8" name="Picture 7" descr="Chart, histogram&#10;&#10;Description automatically generated">
            <a:extLst>
              <a:ext uri="{FF2B5EF4-FFF2-40B4-BE49-F238E27FC236}">
                <a16:creationId xmlns:a16="http://schemas.microsoft.com/office/drawing/2014/main" id="{E8A6C07B-D333-4793-9848-7E944537C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000" y="2358231"/>
            <a:ext cx="3472612" cy="2133976"/>
          </a:xfrm>
          <a:prstGeom prst="rect">
            <a:avLst/>
          </a:prstGeom>
        </p:spPr>
      </p:pic>
    </p:spTree>
    <p:extLst>
      <p:ext uri="{BB962C8B-B14F-4D97-AF65-F5344CB8AC3E}">
        <p14:creationId xmlns:p14="http://schemas.microsoft.com/office/powerpoint/2010/main" val="15934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2863-BBAA-44CD-A1BC-748590C01C6A}"/>
              </a:ext>
            </a:extLst>
          </p:cNvPr>
          <p:cNvSpPr>
            <a:spLocks noGrp="1"/>
          </p:cNvSpPr>
          <p:nvPr>
            <p:ph type="title"/>
          </p:nvPr>
        </p:nvSpPr>
        <p:spPr/>
        <p:txBody>
          <a:bodyPr>
            <a:normAutofit fontScale="90000"/>
          </a:bodyPr>
          <a:lstStyle/>
          <a:p>
            <a:r>
              <a:rPr lang="en-US" dirty="0"/>
              <a:t>Variable Transformations</a:t>
            </a:r>
          </a:p>
        </p:txBody>
      </p:sp>
      <p:sp>
        <p:nvSpPr>
          <p:cNvPr id="4" name="Text Placeholder 3">
            <a:extLst>
              <a:ext uri="{FF2B5EF4-FFF2-40B4-BE49-F238E27FC236}">
                <a16:creationId xmlns:a16="http://schemas.microsoft.com/office/drawing/2014/main" id="{68BD7BB8-E734-43F6-A04F-2EE8D784632D}"/>
              </a:ext>
            </a:extLst>
          </p:cNvPr>
          <p:cNvSpPr>
            <a:spLocks noGrp="1"/>
          </p:cNvSpPr>
          <p:nvPr>
            <p:ph type="body" sz="quarter" idx="10"/>
          </p:nvPr>
        </p:nvSpPr>
        <p:spPr/>
        <p:txBody>
          <a:bodyPr/>
          <a:lstStyle/>
          <a:p>
            <a:r>
              <a:rPr lang="en-US" dirty="0"/>
              <a:t>Log Transformation</a:t>
            </a:r>
          </a:p>
        </p:txBody>
      </p:sp>
      <p:pic>
        <p:nvPicPr>
          <p:cNvPr id="10" name="Picture 9" descr="Chart, scatter chart&#10;&#10;Description automatically generated">
            <a:extLst>
              <a:ext uri="{FF2B5EF4-FFF2-40B4-BE49-F238E27FC236}">
                <a16:creationId xmlns:a16="http://schemas.microsoft.com/office/drawing/2014/main" id="{4D576A53-C8B6-4C0F-9C08-7969751F3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603" y="1267293"/>
            <a:ext cx="5992794" cy="3602363"/>
          </a:xfrm>
          <a:prstGeom prst="rect">
            <a:avLst/>
          </a:prstGeom>
        </p:spPr>
      </p:pic>
    </p:spTree>
    <p:extLst>
      <p:ext uri="{BB962C8B-B14F-4D97-AF65-F5344CB8AC3E}">
        <p14:creationId xmlns:p14="http://schemas.microsoft.com/office/powerpoint/2010/main" val="11239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1BCC2-56DD-0FD1-CAE3-5B55A92871A3}"/>
              </a:ext>
            </a:extLst>
          </p:cNvPr>
          <p:cNvSpPr>
            <a:spLocks noGrp="1"/>
          </p:cNvSpPr>
          <p:nvPr>
            <p:ph type="title"/>
          </p:nvPr>
        </p:nvSpPr>
        <p:spPr/>
        <p:txBody>
          <a:bodyPr>
            <a:normAutofit fontScale="90000"/>
          </a:bodyPr>
          <a:lstStyle/>
          <a:p>
            <a:r>
              <a:rPr lang="en-US" dirty="0"/>
              <a:t>Model Diagnosis</a:t>
            </a:r>
          </a:p>
        </p:txBody>
      </p:sp>
      <p:sp>
        <p:nvSpPr>
          <p:cNvPr id="5" name="Text Placeholder 4">
            <a:extLst>
              <a:ext uri="{FF2B5EF4-FFF2-40B4-BE49-F238E27FC236}">
                <a16:creationId xmlns:a16="http://schemas.microsoft.com/office/drawing/2014/main" id="{892907AA-7E04-2BAD-B793-7575B961C7A6}"/>
              </a:ext>
            </a:extLst>
          </p:cNvPr>
          <p:cNvSpPr>
            <a:spLocks noGrp="1"/>
          </p:cNvSpPr>
          <p:nvPr>
            <p:ph type="body" sz="quarter" idx="10"/>
          </p:nvPr>
        </p:nvSpPr>
        <p:spPr/>
        <p:txBody>
          <a:bodyPr/>
          <a:lstStyle/>
          <a:p>
            <a:r>
              <a:rPr lang="en-US" dirty="0"/>
              <a:t>Background – “Anscombe’s Quartet”</a:t>
            </a:r>
          </a:p>
        </p:txBody>
      </p:sp>
      <p:pic>
        <p:nvPicPr>
          <p:cNvPr id="3074" name="Picture 2">
            <a:extLst>
              <a:ext uri="{FF2B5EF4-FFF2-40B4-BE49-F238E27FC236}">
                <a16:creationId xmlns:a16="http://schemas.microsoft.com/office/drawing/2014/main" id="{9012BC17-6228-6036-C80D-60D649E15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47" y="1189039"/>
            <a:ext cx="2306342" cy="18294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16C27FD-89DE-F199-CD14-46A8B8F21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968" y="1189038"/>
            <a:ext cx="2306343" cy="182945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069E0559-5338-3D6B-B5AE-E55F740BD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47" y="3223425"/>
            <a:ext cx="2306342" cy="1829451"/>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6E411300-C682-4E51-6E17-01424556C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2968" y="3223424"/>
            <a:ext cx="2306342" cy="1829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DCD2A2-6C70-3D5D-C638-139B3FFE2ABF}"/>
                  </a:ext>
                </a:extLst>
              </p:cNvPr>
              <p:cNvSpPr txBox="1"/>
              <p:nvPr/>
            </p:nvSpPr>
            <p:spPr>
              <a:xfrm>
                <a:off x="6848132" y="1189038"/>
                <a:ext cx="2072202" cy="3785652"/>
              </a:xfrm>
              <a:prstGeom prst="rect">
                <a:avLst/>
              </a:prstGeom>
              <a:noFill/>
            </p:spPr>
            <p:txBody>
              <a:bodyPr wrap="square" rtlCol="0">
                <a:spAutoFit/>
              </a:bodyPr>
              <a:lstStyle/>
              <a:p>
                <a:pPr algn="l"/>
                <a:r>
                  <a:rPr lang="en-US" sz="1600" dirty="0">
                    <a:solidFill>
                      <a:schemeClr val="bg1"/>
                    </a:solidFill>
                    <a:latin typeface="+mj-lt"/>
                  </a:rPr>
                  <a:t>All four datasets have the same model when fit with a linear regression:</a:t>
                </a:r>
              </a:p>
              <a:p>
                <a:pPr algn="l"/>
                <a:endParaRPr lang="en-US" sz="1600" dirty="0">
                  <a:solidFill>
                    <a:schemeClr val="bg1"/>
                  </a:solidFill>
                  <a:latin typeface="+mj-lt"/>
                </a:endParaRPr>
              </a:p>
              <a:p>
                <a:pPr algn="l"/>
                <a14:m>
                  <m:oMathPara xmlns:m="http://schemas.openxmlformats.org/officeDocument/2006/math">
                    <m:oMathParaPr>
                      <m:jc m:val="center"/>
                    </m:oMathParaPr>
                    <m:oMath xmlns:m="http://schemas.openxmlformats.org/officeDocument/2006/math">
                      <m:r>
                        <a:rPr lang="en-US" sz="1600" b="0" i="1" smtClean="0">
                          <a:solidFill>
                            <a:schemeClr val="bg1"/>
                          </a:solidFill>
                          <a:latin typeface="Cambria Math" panose="02040503050406030204" pitchFamily="18" charset="0"/>
                        </a:rPr>
                        <m:t>𝑌</m:t>
                      </m:r>
                      <m:r>
                        <a:rPr lang="en-US" sz="1600" b="0" i="1" smtClean="0">
                          <a:solidFill>
                            <a:schemeClr val="bg1"/>
                          </a:solidFill>
                          <a:latin typeface="Cambria Math" panose="02040503050406030204" pitchFamily="18" charset="0"/>
                        </a:rPr>
                        <m:t>=3+0.5∗</m:t>
                      </m:r>
                      <m:r>
                        <a:rPr lang="en-US" sz="1600" b="0" i="1" smtClean="0">
                          <a:solidFill>
                            <a:schemeClr val="bg1"/>
                          </a:solidFill>
                          <a:latin typeface="Cambria Math" panose="02040503050406030204" pitchFamily="18" charset="0"/>
                        </a:rPr>
                        <m:t>𝑋</m:t>
                      </m:r>
                    </m:oMath>
                  </m:oMathPara>
                </a14:m>
                <a:endParaRPr lang="en-US" sz="1600" dirty="0">
                  <a:solidFill>
                    <a:schemeClr val="bg1"/>
                  </a:solidFill>
                  <a:latin typeface="+mj-lt"/>
                </a:endParaRPr>
              </a:p>
              <a:p>
                <a:pPr algn="l"/>
                <a:endParaRPr lang="en-US" sz="1600" dirty="0">
                  <a:solidFill>
                    <a:schemeClr val="bg1"/>
                  </a:solidFill>
                  <a:latin typeface="+mj-lt"/>
                </a:endParaRPr>
              </a:p>
              <a:p>
                <a:pPr algn="l"/>
                <a:r>
                  <a:rPr lang="en-US" sz="1600" dirty="0">
                    <a:solidFill>
                      <a:schemeClr val="bg1"/>
                    </a:solidFill>
                    <a:latin typeface="+mj-lt"/>
                  </a:rPr>
                  <a:t>What’s going on with each of them?</a:t>
                </a:r>
              </a:p>
              <a:p>
                <a:pPr algn="l"/>
                <a:endParaRPr lang="en-US" sz="1600" dirty="0">
                  <a:solidFill>
                    <a:schemeClr val="bg1"/>
                  </a:solidFill>
                  <a:latin typeface="+mj-lt"/>
                </a:endParaRPr>
              </a:p>
              <a:p>
                <a:pPr algn="l"/>
                <a:r>
                  <a:rPr lang="en-US" sz="1600" dirty="0">
                    <a:solidFill>
                      <a:schemeClr val="bg1"/>
                    </a:solidFill>
                    <a:latin typeface="+mj-lt"/>
                  </a:rPr>
                  <a:t>*They also each have the same summary statistics (mean, standard deviation, correlation)</a:t>
                </a:r>
              </a:p>
            </p:txBody>
          </p:sp>
        </mc:Choice>
        <mc:Fallback xmlns="">
          <p:sp>
            <p:nvSpPr>
              <p:cNvPr id="7" name="TextBox 6">
                <a:extLst>
                  <a:ext uri="{FF2B5EF4-FFF2-40B4-BE49-F238E27FC236}">
                    <a16:creationId xmlns:a16="http://schemas.microsoft.com/office/drawing/2014/main" id="{79DCD2A2-6C70-3D5D-C638-139B3FFE2ABF}"/>
                  </a:ext>
                </a:extLst>
              </p:cNvPr>
              <p:cNvSpPr txBox="1">
                <a:spLocks noRot="1" noChangeAspect="1" noMove="1" noResize="1" noEditPoints="1" noAdjustHandles="1" noChangeArrowheads="1" noChangeShapeType="1" noTextEdit="1"/>
              </p:cNvSpPr>
              <p:nvPr/>
            </p:nvSpPr>
            <p:spPr>
              <a:xfrm>
                <a:off x="6848132" y="1189038"/>
                <a:ext cx="2072202" cy="3785652"/>
              </a:xfrm>
              <a:prstGeom prst="rect">
                <a:avLst/>
              </a:prstGeom>
              <a:blipFill>
                <a:blip r:embed="rId6"/>
                <a:stretch>
                  <a:fillRect l="-1471" t="-483" r="-588" b="-1127"/>
                </a:stretch>
              </a:blipFill>
            </p:spPr>
            <p:txBody>
              <a:bodyPr/>
              <a:lstStyle/>
              <a:p>
                <a:r>
                  <a:rPr lang="en-US">
                    <a:noFill/>
                  </a:rPr>
                  <a:t> </a:t>
                </a:r>
              </a:p>
            </p:txBody>
          </p:sp>
        </mc:Fallback>
      </mc:AlternateContent>
    </p:spTree>
    <p:extLst>
      <p:ext uri="{BB962C8B-B14F-4D97-AF65-F5344CB8AC3E}">
        <p14:creationId xmlns:p14="http://schemas.microsoft.com/office/powerpoint/2010/main" val="167824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2863-BBAA-44CD-A1BC-748590C01C6A}"/>
              </a:ext>
            </a:extLst>
          </p:cNvPr>
          <p:cNvSpPr>
            <a:spLocks noGrp="1"/>
          </p:cNvSpPr>
          <p:nvPr>
            <p:ph type="title"/>
          </p:nvPr>
        </p:nvSpPr>
        <p:spPr/>
        <p:txBody>
          <a:bodyPr>
            <a:normAutofit fontScale="90000"/>
          </a:bodyPr>
          <a:lstStyle/>
          <a:p>
            <a:r>
              <a:rPr lang="en-US" dirty="0"/>
              <a:t>Variable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2AEA3-9C26-4ADE-A4F7-5D3A3E152374}"/>
                  </a:ext>
                </a:extLst>
              </p:cNvPr>
              <p:cNvSpPr>
                <a:spLocks noGrp="1"/>
              </p:cNvSpPr>
              <p:nvPr>
                <p:ph idx="1"/>
              </p:nvPr>
            </p:nvSpPr>
            <p:spPr/>
            <p:txBody>
              <a:bodyPr>
                <a:normAutofit/>
              </a:bodyPr>
              <a:lstStyle/>
              <a:p>
                <a:r>
                  <a:rPr lang="en-US" dirty="0"/>
                  <a:t>Assess scatter plots to suggest transformations that may help</a:t>
                </a:r>
              </a:p>
              <a:p>
                <a:pPr lvl="1"/>
                <a:r>
                  <a:rPr lang="en-US" dirty="0"/>
                  <a:t>Predictor vs response for single predictor models</a:t>
                </a:r>
              </a:p>
              <a:p>
                <a:pPr lvl="1"/>
                <a:r>
                  <a:rPr lang="en-US" dirty="0"/>
                  <a:t>Residuals plots for multiple predictor models</a:t>
                </a:r>
              </a:p>
              <a:p>
                <a:r>
                  <a:rPr lang="en-US" dirty="0"/>
                  <a:t>Other options</a:t>
                </a:r>
              </a:p>
              <a:p>
                <a:pPr lvl="1"/>
                <a:r>
                  <a:rPr lang="en-US" dirty="0"/>
                  <a:t>Exponential transformation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oMath>
                </a14:m>
                <a:r>
                  <a:rPr lang="en-US" dirty="0"/>
                  <a:t>)</a:t>
                </a:r>
              </a:p>
              <a:p>
                <a:pPr lvl="1"/>
                <a:r>
                  <a:rPr lang="en-US" dirty="0"/>
                  <a:t>Reciprocal transformation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den>
                    </m:f>
                  </m:oMath>
                </a14:m>
                <a:r>
                  <a:rPr lang="en-US" dirty="0"/>
                  <a:t>)</a:t>
                </a:r>
              </a:p>
              <a:p>
                <a:pPr lvl="1"/>
                <a:r>
                  <a:rPr lang="en-US" dirty="0"/>
                  <a:t>If variances are unequal and/or error terms are not normal, try a power transformation on the response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i="1" smtClean="0">
                            <a:latin typeface="Cambria Math" panose="02040503050406030204" pitchFamily="18" charset="0"/>
                            <a:ea typeface="Cambria Math" panose="02040503050406030204" pitchFamily="18" charset="0"/>
                          </a:rPr>
                          <m:t>𝜆</m:t>
                        </m:r>
                      </m:sup>
                    </m:sSup>
                  </m:oMath>
                </a14:m>
                <a:r>
                  <a:rPr lang="en-US" dirty="0"/>
                  <a:t>)</a:t>
                </a:r>
              </a:p>
              <a:p>
                <a:pPr lvl="1"/>
                <a:r>
                  <a:rPr lang="en-US" dirty="0"/>
                  <a:t>Box-Cox transformations: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𝑖</m:t>
                        </m:r>
                      </m:sub>
                      <m:sup>
                        <m:r>
                          <a:rPr lang="en-US" i="1" smtClean="0">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m:t>
                        </m:r>
                      </m:sub>
                    </m:sSub>
                  </m:oMath>
                </a14:m>
                <a:r>
                  <a:rPr lang="en-US" dirty="0"/>
                  <a:t> for different values of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pPr marL="182880" lvl="1" indent="0">
                  <a:buNone/>
                </a:pPr>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5032AEA3-9C26-4ADE-A4F7-5D3A3E152374}"/>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8BD7BB8-E734-43F6-A04F-2EE8D784632D}"/>
              </a:ext>
            </a:extLst>
          </p:cNvPr>
          <p:cNvSpPr>
            <a:spLocks noGrp="1"/>
          </p:cNvSpPr>
          <p:nvPr>
            <p:ph type="body" sz="quarter" idx="10"/>
          </p:nvPr>
        </p:nvSpPr>
        <p:spPr/>
        <p:txBody>
          <a:bodyPr/>
          <a:lstStyle/>
          <a:p>
            <a:r>
              <a:rPr lang="en-US" dirty="0"/>
              <a:t>Other Transformations</a:t>
            </a:r>
          </a:p>
        </p:txBody>
      </p:sp>
    </p:spTree>
    <p:extLst>
      <p:ext uri="{BB962C8B-B14F-4D97-AF65-F5344CB8AC3E}">
        <p14:creationId xmlns:p14="http://schemas.microsoft.com/office/powerpoint/2010/main" val="402061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0B52-AB92-7522-5D60-231C01ED4D5B}"/>
              </a:ext>
            </a:extLst>
          </p:cNvPr>
          <p:cNvSpPr>
            <a:spLocks noGrp="1"/>
          </p:cNvSpPr>
          <p:nvPr>
            <p:ph type="title"/>
          </p:nvPr>
        </p:nvSpPr>
        <p:spPr/>
        <p:txBody>
          <a:bodyPr>
            <a:normAutofit fontScale="90000"/>
          </a:bodyPr>
          <a:lstStyle/>
          <a:p>
            <a:r>
              <a:rPr lang="en-US" dirty="0"/>
              <a:t>Variable Transformations</a:t>
            </a:r>
          </a:p>
        </p:txBody>
      </p:sp>
      <p:sp>
        <p:nvSpPr>
          <p:cNvPr id="3" name="Content Placeholder 2">
            <a:extLst>
              <a:ext uri="{FF2B5EF4-FFF2-40B4-BE49-F238E27FC236}">
                <a16:creationId xmlns:a16="http://schemas.microsoft.com/office/drawing/2014/main" id="{C3E6EC7C-75C8-39E8-D5F9-2FD1D9D62E35}"/>
              </a:ext>
            </a:extLst>
          </p:cNvPr>
          <p:cNvSpPr>
            <a:spLocks noGrp="1"/>
          </p:cNvSpPr>
          <p:nvPr>
            <p:ph idx="1"/>
          </p:nvPr>
        </p:nvSpPr>
        <p:spPr>
          <a:xfrm>
            <a:off x="628650" y="1369218"/>
            <a:ext cx="7886700" cy="3500437"/>
          </a:xfrm>
        </p:spPr>
        <p:txBody>
          <a:bodyPr>
            <a:normAutofit lnSpcReduction="10000"/>
          </a:bodyPr>
          <a:lstStyle/>
          <a:p>
            <a:r>
              <a:rPr lang="en-US" dirty="0"/>
              <a:t>It is NOT necessary to transform variables to get a normal distribution</a:t>
            </a:r>
          </a:p>
          <a:p>
            <a:pPr lvl="1"/>
            <a:r>
              <a:rPr lang="en-US" dirty="0"/>
              <a:t>Linear regression models do not have normality of variables as an assumption</a:t>
            </a:r>
          </a:p>
          <a:p>
            <a:pPr lvl="1"/>
            <a:r>
              <a:rPr lang="en-US" dirty="0"/>
              <a:t>The only test of normality required is on the residuals</a:t>
            </a:r>
          </a:p>
          <a:p>
            <a:r>
              <a:rPr lang="en-US" dirty="0"/>
              <a:t>Transforms make inference more difficult</a:t>
            </a:r>
          </a:p>
          <a:p>
            <a:r>
              <a:rPr lang="en-US" dirty="0"/>
              <a:t>However, highly skewed variables can cause the residuals to have a non-normal distribution</a:t>
            </a:r>
          </a:p>
          <a:p>
            <a:r>
              <a:rPr lang="en-US" dirty="0"/>
              <a:t>Recommended:</a:t>
            </a:r>
          </a:p>
          <a:p>
            <a:pPr lvl="1"/>
            <a:r>
              <a:rPr lang="en-US" dirty="0"/>
              <a:t>Check graphically the distribution of all variables</a:t>
            </a:r>
          </a:p>
          <a:p>
            <a:pPr lvl="1"/>
            <a:r>
              <a:rPr lang="en-US" dirty="0"/>
              <a:t>If some are slightly skewed, keep them as they are</a:t>
            </a:r>
          </a:p>
          <a:p>
            <a:pPr lvl="1"/>
            <a:r>
              <a:rPr lang="en-US" dirty="0"/>
              <a:t>Normalize highly skewed variables</a:t>
            </a:r>
          </a:p>
          <a:p>
            <a:pPr lvl="1"/>
            <a:r>
              <a:rPr lang="en-US" dirty="0"/>
              <a:t>After fitting the </a:t>
            </a:r>
            <a:r>
              <a:rPr lang="en-US" dirty="0" err="1"/>
              <a:t>modl</a:t>
            </a:r>
            <a:r>
              <a:rPr lang="en-US" dirty="0"/>
              <a:t>, make sure the residuals are normally distributed</a:t>
            </a:r>
          </a:p>
          <a:p>
            <a:endParaRPr lang="en-US" dirty="0"/>
          </a:p>
        </p:txBody>
      </p:sp>
      <p:sp>
        <p:nvSpPr>
          <p:cNvPr id="4" name="Text Placeholder 3">
            <a:extLst>
              <a:ext uri="{FF2B5EF4-FFF2-40B4-BE49-F238E27FC236}">
                <a16:creationId xmlns:a16="http://schemas.microsoft.com/office/drawing/2014/main" id="{FC7D982A-74DB-BB3D-AA06-43A2B41665F7}"/>
              </a:ext>
            </a:extLst>
          </p:cNvPr>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42101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1EF5D-0C87-49C1-8291-4B67AADE0740}"/>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A081000-802B-488B-BCF2-7E18E1DBD8F5}"/>
              </a:ext>
            </a:extLst>
          </p:cNvPr>
          <p:cNvSpPr>
            <a:spLocks noGrp="1"/>
          </p:cNvSpPr>
          <p:nvPr>
            <p:ph type="body" sz="quarter" idx="10"/>
          </p:nvPr>
        </p:nvSpPr>
        <p:spPr/>
        <p:txBody>
          <a:bodyPr/>
          <a:lstStyle/>
          <a:p>
            <a:r>
              <a:rPr lang="en-US" dirty="0"/>
              <a:t>Distortion by Outliers/High Leverage Observations</a:t>
            </a:r>
          </a:p>
        </p:txBody>
      </p:sp>
    </p:spTree>
    <p:extLst>
      <p:ext uri="{BB962C8B-B14F-4D97-AF65-F5344CB8AC3E}">
        <p14:creationId xmlns:p14="http://schemas.microsoft.com/office/powerpoint/2010/main" val="28335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3" name="Content Placeholder 2">
            <a:extLst>
              <a:ext uri="{FF2B5EF4-FFF2-40B4-BE49-F238E27FC236}">
                <a16:creationId xmlns:a16="http://schemas.microsoft.com/office/drawing/2014/main" id="{9BD1EFA8-EC0F-4970-BF5E-DD4B9A3EC5B1}"/>
              </a:ext>
            </a:extLst>
          </p:cNvPr>
          <p:cNvSpPr>
            <a:spLocks noGrp="1"/>
          </p:cNvSpPr>
          <p:nvPr>
            <p:ph idx="1"/>
          </p:nvPr>
        </p:nvSpPr>
        <p:spPr/>
        <p:txBody>
          <a:bodyPr/>
          <a:lstStyle/>
          <a:p>
            <a:r>
              <a:rPr lang="en-US" dirty="0"/>
              <a:t>Outlier:  data point whose response does not follow the general trend of the data</a:t>
            </a:r>
          </a:p>
          <a:p>
            <a:r>
              <a:rPr lang="en-US" dirty="0"/>
              <a:t>High Leverage:  data point that significantly influences the model fit</a:t>
            </a:r>
          </a:p>
          <a:p>
            <a:pPr lvl="1"/>
            <a:r>
              <a:rPr lang="en-US" dirty="0"/>
              <a:t>If the data point is removed, does it significant change the model?</a:t>
            </a:r>
          </a:p>
          <a:p>
            <a:r>
              <a:rPr lang="en-US" dirty="0"/>
              <a:t>There are a number of statistical tests for outlier or high leverage data points, but we will limit ourselves to </a:t>
            </a:r>
          </a:p>
          <a:p>
            <a:endParaRPr lang="en-US" dirty="0"/>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Investigate Outlying or Influential (“High Leverage”) Data Points</a:t>
            </a:r>
          </a:p>
        </p:txBody>
      </p:sp>
    </p:spTree>
    <p:extLst>
      <p:ext uri="{BB962C8B-B14F-4D97-AF65-F5344CB8AC3E}">
        <p14:creationId xmlns:p14="http://schemas.microsoft.com/office/powerpoint/2010/main" val="225983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Investigate Outlying or Influential (“High Leverage”) Data Points</a:t>
            </a:r>
          </a:p>
        </p:txBody>
      </p:sp>
      <p:pic>
        <p:nvPicPr>
          <p:cNvPr id="8" name="Picture 7" descr="Chart, scatter chart&#10;&#10;Description automatically generated">
            <a:extLst>
              <a:ext uri="{FF2B5EF4-FFF2-40B4-BE49-F238E27FC236}">
                <a16:creationId xmlns:a16="http://schemas.microsoft.com/office/drawing/2014/main" id="{499B81BA-7E14-4343-9189-36A0CEE9B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61" y="1584473"/>
            <a:ext cx="2953914" cy="1940102"/>
          </a:xfrm>
          <a:prstGeom prst="rect">
            <a:avLst/>
          </a:prstGeom>
        </p:spPr>
      </p:pic>
      <p:pic>
        <p:nvPicPr>
          <p:cNvPr id="10" name="Picture 9" descr="Chart, scatter chart&#10;&#10;Description automatically generated">
            <a:extLst>
              <a:ext uri="{FF2B5EF4-FFF2-40B4-BE49-F238E27FC236}">
                <a16:creationId xmlns:a16="http://schemas.microsoft.com/office/drawing/2014/main" id="{9ABAACE4-E900-4D85-9EC6-56910F745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826" y="1584473"/>
            <a:ext cx="2953914" cy="1957327"/>
          </a:xfrm>
          <a:prstGeom prst="rect">
            <a:avLst/>
          </a:prstGeom>
        </p:spPr>
      </p:pic>
      <p:cxnSp>
        <p:nvCxnSpPr>
          <p:cNvPr id="12" name="Straight Arrow Connector 11">
            <a:extLst>
              <a:ext uri="{FF2B5EF4-FFF2-40B4-BE49-F238E27FC236}">
                <a16:creationId xmlns:a16="http://schemas.microsoft.com/office/drawing/2014/main" id="{BB9EC310-8AC3-45EF-9599-FAC7C6433EDC}"/>
              </a:ext>
            </a:extLst>
          </p:cNvPr>
          <p:cNvCxnSpPr>
            <a:cxnSpLocks/>
          </p:cNvCxnSpPr>
          <p:nvPr/>
        </p:nvCxnSpPr>
        <p:spPr>
          <a:xfrm flipV="1">
            <a:off x="5969000" y="2241550"/>
            <a:ext cx="533400" cy="158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C6FCA2-AE3F-45F9-9C6C-6775310A045F}"/>
              </a:ext>
            </a:extLst>
          </p:cNvPr>
          <p:cNvSpPr txBox="1"/>
          <p:nvPr/>
        </p:nvSpPr>
        <p:spPr>
          <a:xfrm>
            <a:off x="5454650" y="3911600"/>
            <a:ext cx="2617090" cy="461665"/>
          </a:xfrm>
          <a:prstGeom prst="rect">
            <a:avLst/>
          </a:prstGeom>
          <a:noFill/>
        </p:spPr>
        <p:txBody>
          <a:bodyPr wrap="square" rtlCol="0">
            <a:spAutoFit/>
          </a:bodyPr>
          <a:lstStyle/>
          <a:p>
            <a:pPr algn="l"/>
            <a:r>
              <a:rPr lang="en-US" sz="1200" dirty="0">
                <a:solidFill>
                  <a:schemeClr val="bg1"/>
                </a:solidFill>
                <a:latin typeface="+mj-lt"/>
              </a:rPr>
              <a:t>Is this an outlier?</a:t>
            </a:r>
          </a:p>
          <a:p>
            <a:pPr algn="l"/>
            <a:r>
              <a:rPr lang="en-US" sz="1200" dirty="0">
                <a:solidFill>
                  <a:schemeClr val="bg1"/>
                </a:solidFill>
                <a:latin typeface="+mj-lt"/>
              </a:rPr>
              <a:t>Is this a high leverage point?</a:t>
            </a:r>
          </a:p>
        </p:txBody>
      </p:sp>
    </p:spTree>
    <p:extLst>
      <p:ext uri="{BB962C8B-B14F-4D97-AF65-F5344CB8AC3E}">
        <p14:creationId xmlns:p14="http://schemas.microsoft.com/office/powerpoint/2010/main" val="259893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a:xfrm>
            <a:off x="628650" y="115094"/>
            <a:ext cx="7886700" cy="457200"/>
          </a:xfrm>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a:xfrm>
            <a:off x="628650" y="573088"/>
            <a:ext cx="7886700" cy="457200"/>
          </a:xfrm>
        </p:spPr>
        <p:txBody>
          <a:bodyPr>
            <a:normAutofit/>
          </a:bodyPr>
          <a:lstStyle/>
          <a:p>
            <a:r>
              <a:rPr lang="en-US" dirty="0"/>
              <a:t>Investigate Outlying or Influential (“High Leverage”) Data Points</a:t>
            </a:r>
          </a:p>
        </p:txBody>
      </p:sp>
      <p:pic>
        <p:nvPicPr>
          <p:cNvPr id="5" name="Picture 4" descr="Chart, scatter chart&#10;&#10;Description automatically generated">
            <a:extLst>
              <a:ext uri="{FF2B5EF4-FFF2-40B4-BE49-F238E27FC236}">
                <a16:creationId xmlns:a16="http://schemas.microsoft.com/office/drawing/2014/main" id="{3BBFD35C-A47F-4CE6-BE1C-FCB3D495D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626" y="1558712"/>
            <a:ext cx="3554574" cy="2355088"/>
          </a:xfrm>
          <a:prstGeom prst="rect">
            <a:avLst/>
          </a:prstGeom>
        </p:spPr>
      </p:pic>
      <p:pic>
        <p:nvPicPr>
          <p:cNvPr id="8" name="Picture 7">
            <a:extLst>
              <a:ext uri="{FF2B5EF4-FFF2-40B4-BE49-F238E27FC236}">
                <a16:creationId xmlns:a16="http://schemas.microsoft.com/office/drawing/2014/main" id="{9DE75397-20FC-4A52-A96C-5E156DE7159B}"/>
              </a:ext>
            </a:extLst>
          </p:cNvPr>
          <p:cNvPicPr>
            <a:picLocks noChangeAspect="1"/>
          </p:cNvPicPr>
          <p:nvPr/>
        </p:nvPicPr>
        <p:blipFill>
          <a:blip r:embed="rId3"/>
          <a:stretch>
            <a:fillRect/>
          </a:stretch>
        </p:blipFill>
        <p:spPr>
          <a:xfrm>
            <a:off x="6092986" y="1342798"/>
            <a:ext cx="1920713" cy="1578224"/>
          </a:xfrm>
          <a:prstGeom prst="rect">
            <a:avLst/>
          </a:prstGeom>
        </p:spPr>
      </p:pic>
      <p:pic>
        <p:nvPicPr>
          <p:cNvPr id="10" name="Picture 9">
            <a:extLst>
              <a:ext uri="{FF2B5EF4-FFF2-40B4-BE49-F238E27FC236}">
                <a16:creationId xmlns:a16="http://schemas.microsoft.com/office/drawing/2014/main" id="{4BA00584-B1F3-46AE-8426-3EC28719F265}"/>
              </a:ext>
            </a:extLst>
          </p:cNvPr>
          <p:cNvPicPr>
            <a:picLocks noChangeAspect="1"/>
          </p:cNvPicPr>
          <p:nvPr/>
        </p:nvPicPr>
        <p:blipFill>
          <a:blip r:embed="rId4"/>
          <a:stretch>
            <a:fillRect/>
          </a:stretch>
        </p:blipFill>
        <p:spPr>
          <a:xfrm>
            <a:off x="6092986" y="3341510"/>
            <a:ext cx="1920714" cy="1621828"/>
          </a:xfrm>
          <a:prstGeom prst="rect">
            <a:avLst/>
          </a:prstGeom>
        </p:spPr>
      </p:pic>
      <p:sp>
        <p:nvSpPr>
          <p:cNvPr id="11" name="TextBox 10">
            <a:extLst>
              <a:ext uri="{FF2B5EF4-FFF2-40B4-BE49-F238E27FC236}">
                <a16:creationId xmlns:a16="http://schemas.microsoft.com/office/drawing/2014/main" id="{C32BF37A-AFC9-495B-BC5D-6C0312DA3ABD}"/>
              </a:ext>
            </a:extLst>
          </p:cNvPr>
          <p:cNvSpPr txBox="1"/>
          <p:nvPr/>
        </p:nvSpPr>
        <p:spPr>
          <a:xfrm>
            <a:off x="6092985" y="1061037"/>
            <a:ext cx="1920713" cy="276999"/>
          </a:xfrm>
          <a:prstGeom prst="rect">
            <a:avLst/>
          </a:prstGeom>
          <a:noFill/>
        </p:spPr>
        <p:txBody>
          <a:bodyPr wrap="square" rtlCol="0">
            <a:spAutoFit/>
          </a:bodyPr>
          <a:lstStyle/>
          <a:p>
            <a:pPr algn="ctr"/>
            <a:r>
              <a:rPr lang="en-US" sz="1200" dirty="0">
                <a:solidFill>
                  <a:schemeClr val="bg1"/>
                </a:solidFill>
                <a:latin typeface="+mj-lt"/>
              </a:rPr>
              <a:t>All data</a:t>
            </a:r>
          </a:p>
        </p:txBody>
      </p:sp>
      <p:sp>
        <p:nvSpPr>
          <p:cNvPr id="12" name="TextBox 11">
            <a:extLst>
              <a:ext uri="{FF2B5EF4-FFF2-40B4-BE49-F238E27FC236}">
                <a16:creationId xmlns:a16="http://schemas.microsoft.com/office/drawing/2014/main" id="{47899EF0-9E1B-4AE7-9D46-5C20FD0326DB}"/>
              </a:ext>
            </a:extLst>
          </p:cNvPr>
          <p:cNvSpPr txBox="1"/>
          <p:nvPr/>
        </p:nvSpPr>
        <p:spPr>
          <a:xfrm>
            <a:off x="6092985" y="3064511"/>
            <a:ext cx="1920713" cy="276999"/>
          </a:xfrm>
          <a:prstGeom prst="rect">
            <a:avLst/>
          </a:prstGeom>
          <a:noFill/>
        </p:spPr>
        <p:txBody>
          <a:bodyPr wrap="square" rtlCol="0">
            <a:spAutoFit/>
          </a:bodyPr>
          <a:lstStyle/>
          <a:p>
            <a:pPr algn="ctr"/>
            <a:r>
              <a:rPr lang="en-US" sz="1200" dirty="0">
                <a:solidFill>
                  <a:schemeClr val="bg1"/>
                </a:solidFill>
                <a:latin typeface="+mj-lt"/>
              </a:rPr>
              <a:t>Outlier removed</a:t>
            </a:r>
          </a:p>
        </p:txBody>
      </p:sp>
    </p:spTree>
    <p:extLst>
      <p:ext uri="{BB962C8B-B14F-4D97-AF65-F5344CB8AC3E}">
        <p14:creationId xmlns:p14="http://schemas.microsoft.com/office/powerpoint/2010/main" val="106689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a:xfrm>
            <a:off x="628650" y="115094"/>
            <a:ext cx="7886700" cy="457200"/>
          </a:xfrm>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a:xfrm>
            <a:off x="628650" y="573088"/>
            <a:ext cx="7886700" cy="457200"/>
          </a:xfrm>
        </p:spPr>
        <p:txBody>
          <a:bodyPr>
            <a:normAutofit/>
          </a:bodyPr>
          <a:lstStyle/>
          <a:p>
            <a:r>
              <a:rPr lang="en-US" dirty="0"/>
              <a:t>Investigate Outlying or Influential (“High Leverage”) Data Points</a:t>
            </a:r>
          </a:p>
        </p:txBody>
      </p:sp>
      <p:sp>
        <p:nvSpPr>
          <p:cNvPr id="11" name="TextBox 10">
            <a:extLst>
              <a:ext uri="{FF2B5EF4-FFF2-40B4-BE49-F238E27FC236}">
                <a16:creationId xmlns:a16="http://schemas.microsoft.com/office/drawing/2014/main" id="{C32BF37A-AFC9-495B-BC5D-6C0312DA3ABD}"/>
              </a:ext>
            </a:extLst>
          </p:cNvPr>
          <p:cNvSpPr txBox="1"/>
          <p:nvPr/>
        </p:nvSpPr>
        <p:spPr>
          <a:xfrm>
            <a:off x="6092985" y="1061037"/>
            <a:ext cx="1920713" cy="276999"/>
          </a:xfrm>
          <a:prstGeom prst="rect">
            <a:avLst/>
          </a:prstGeom>
          <a:noFill/>
        </p:spPr>
        <p:txBody>
          <a:bodyPr wrap="square" rtlCol="0">
            <a:spAutoFit/>
          </a:bodyPr>
          <a:lstStyle/>
          <a:p>
            <a:pPr algn="ctr"/>
            <a:r>
              <a:rPr lang="en-US" sz="1200" dirty="0">
                <a:solidFill>
                  <a:schemeClr val="bg1"/>
                </a:solidFill>
                <a:latin typeface="+mj-lt"/>
              </a:rPr>
              <a:t>All data</a:t>
            </a:r>
          </a:p>
        </p:txBody>
      </p:sp>
      <p:sp>
        <p:nvSpPr>
          <p:cNvPr id="12" name="TextBox 11">
            <a:extLst>
              <a:ext uri="{FF2B5EF4-FFF2-40B4-BE49-F238E27FC236}">
                <a16:creationId xmlns:a16="http://schemas.microsoft.com/office/drawing/2014/main" id="{47899EF0-9E1B-4AE7-9D46-5C20FD0326DB}"/>
              </a:ext>
            </a:extLst>
          </p:cNvPr>
          <p:cNvSpPr txBox="1"/>
          <p:nvPr/>
        </p:nvSpPr>
        <p:spPr>
          <a:xfrm>
            <a:off x="6092985" y="3064511"/>
            <a:ext cx="1920713" cy="276999"/>
          </a:xfrm>
          <a:prstGeom prst="rect">
            <a:avLst/>
          </a:prstGeom>
          <a:noFill/>
        </p:spPr>
        <p:txBody>
          <a:bodyPr wrap="square" rtlCol="0">
            <a:spAutoFit/>
          </a:bodyPr>
          <a:lstStyle/>
          <a:p>
            <a:pPr algn="ctr"/>
            <a:r>
              <a:rPr lang="en-US" sz="1200" dirty="0">
                <a:solidFill>
                  <a:schemeClr val="bg1"/>
                </a:solidFill>
                <a:latin typeface="+mj-lt"/>
              </a:rPr>
              <a:t>Outlier removed</a:t>
            </a:r>
          </a:p>
        </p:txBody>
      </p:sp>
      <p:pic>
        <p:nvPicPr>
          <p:cNvPr id="13" name="Picture 12">
            <a:extLst>
              <a:ext uri="{FF2B5EF4-FFF2-40B4-BE49-F238E27FC236}">
                <a16:creationId xmlns:a16="http://schemas.microsoft.com/office/drawing/2014/main" id="{09C6BCD3-5571-4215-93C7-11043DEA6614}"/>
              </a:ext>
            </a:extLst>
          </p:cNvPr>
          <p:cNvPicPr>
            <a:picLocks noChangeAspect="1"/>
          </p:cNvPicPr>
          <p:nvPr/>
        </p:nvPicPr>
        <p:blipFill>
          <a:blip r:embed="rId2"/>
          <a:stretch>
            <a:fillRect/>
          </a:stretch>
        </p:blipFill>
        <p:spPr>
          <a:xfrm>
            <a:off x="1347624" y="1558712"/>
            <a:ext cx="3554574" cy="2350489"/>
          </a:xfrm>
          <a:prstGeom prst="rect">
            <a:avLst/>
          </a:prstGeom>
        </p:spPr>
      </p:pic>
      <p:pic>
        <p:nvPicPr>
          <p:cNvPr id="14" name="Picture 13">
            <a:extLst>
              <a:ext uri="{FF2B5EF4-FFF2-40B4-BE49-F238E27FC236}">
                <a16:creationId xmlns:a16="http://schemas.microsoft.com/office/drawing/2014/main" id="{8C7B3429-DE2E-4CE1-AC86-CCF18F61808C}"/>
              </a:ext>
            </a:extLst>
          </p:cNvPr>
          <p:cNvPicPr>
            <a:picLocks noChangeAspect="1"/>
          </p:cNvPicPr>
          <p:nvPr/>
        </p:nvPicPr>
        <p:blipFill>
          <a:blip r:embed="rId3"/>
          <a:stretch>
            <a:fillRect/>
          </a:stretch>
        </p:blipFill>
        <p:spPr>
          <a:xfrm>
            <a:off x="6092985" y="1338037"/>
            <a:ext cx="1768315" cy="1547862"/>
          </a:xfrm>
          <a:prstGeom prst="rect">
            <a:avLst/>
          </a:prstGeom>
        </p:spPr>
      </p:pic>
      <p:pic>
        <p:nvPicPr>
          <p:cNvPr id="17" name="Picture 16">
            <a:extLst>
              <a:ext uri="{FF2B5EF4-FFF2-40B4-BE49-F238E27FC236}">
                <a16:creationId xmlns:a16="http://schemas.microsoft.com/office/drawing/2014/main" id="{71B85BC3-0043-4213-830C-A99F905EB39A}"/>
              </a:ext>
            </a:extLst>
          </p:cNvPr>
          <p:cNvPicPr>
            <a:picLocks noChangeAspect="1"/>
          </p:cNvPicPr>
          <p:nvPr/>
        </p:nvPicPr>
        <p:blipFill>
          <a:blip r:embed="rId4"/>
          <a:stretch>
            <a:fillRect/>
          </a:stretch>
        </p:blipFill>
        <p:spPr>
          <a:xfrm>
            <a:off x="6092985" y="3341510"/>
            <a:ext cx="1857215" cy="1607666"/>
          </a:xfrm>
          <a:prstGeom prst="rect">
            <a:avLst/>
          </a:prstGeom>
        </p:spPr>
      </p:pic>
    </p:spTree>
    <p:extLst>
      <p:ext uri="{BB962C8B-B14F-4D97-AF65-F5344CB8AC3E}">
        <p14:creationId xmlns:p14="http://schemas.microsoft.com/office/powerpoint/2010/main" val="4826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3" name="Content Placeholder 2">
            <a:extLst>
              <a:ext uri="{FF2B5EF4-FFF2-40B4-BE49-F238E27FC236}">
                <a16:creationId xmlns:a16="http://schemas.microsoft.com/office/drawing/2014/main" id="{9BD1EFA8-EC0F-4970-BF5E-DD4B9A3EC5B1}"/>
              </a:ext>
            </a:extLst>
          </p:cNvPr>
          <p:cNvSpPr>
            <a:spLocks noGrp="1"/>
          </p:cNvSpPr>
          <p:nvPr>
            <p:ph idx="1"/>
          </p:nvPr>
        </p:nvSpPr>
        <p:spPr/>
        <p:txBody>
          <a:bodyPr/>
          <a:lstStyle/>
          <a:p>
            <a:pPr marL="0" indent="0">
              <a:buNone/>
            </a:pPr>
            <a:r>
              <a:rPr lang="en-US" dirty="0"/>
              <a:t>There are a number of statistical tests for high leverage observations, but we will limit ourselves to assessing the standardized residuals plot</a:t>
            </a:r>
          </a:p>
          <a:p>
            <a:r>
              <a:rPr lang="en-US" dirty="0"/>
              <a:t>Generally, any observation with a standardized residual above 5 is worth investigating</a:t>
            </a:r>
          </a:p>
          <a:p>
            <a:endParaRPr lang="en-US" dirty="0"/>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Investigate Outlying or Influential (“High Leverage”) Data Points</a:t>
            </a:r>
          </a:p>
        </p:txBody>
      </p:sp>
    </p:spTree>
    <p:extLst>
      <p:ext uri="{BB962C8B-B14F-4D97-AF65-F5344CB8AC3E}">
        <p14:creationId xmlns:p14="http://schemas.microsoft.com/office/powerpoint/2010/main" val="341642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General Approach for Problematic Data Points</a:t>
            </a:r>
          </a:p>
        </p:txBody>
      </p:sp>
      <p:sp>
        <p:nvSpPr>
          <p:cNvPr id="6" name="Content Placeholder 5">
            <a:extLst>
              <a:ext uri="{FF2B5EF4-FFF2-40B4-BE49-F238E27FC236}">
                <a16:creationId xmlns:a16="http://schemas.microsoft.com/office/drawing/2014/main" id="{DB164F6B-8F74-45A2-AD3F-73DB282024F6}"/>
              </a:ext>
            </a:extLst>
          </p:cNvPr>
          <p:cNvSpPr>
            <a:spLocks noGrp="1"/>
          </p:cNvSpPr>
          <p:nvPr>
            <p:ph idx="1"/>
          </p:nvPr>
        </p:nvSpPr>
        <p:spPr>
          <a:xfrm>
            <a:off x="628650" y="1369218"/>
            <a:ext cx="7886700" cy="3577431"/>
          </a:xfrm>
        </p:spPr>
        <p:txBody>
          <a:bodyPr>
            <a:normAutofit lnSpcReduction="10000"/>
          </a:bodyPr>
          <a:lstStyle/>
          <a:p>
            <a:r>
              <a:rPr lang="en-US" dirty="0"/>
              <a:t>Check for obvious data errors</a:t>
            </a:r>
          </a:p>
          <a:p>
            <a:pPr lvl="1"/>
            <a:r>
              <a:rPr lang="en-US" dirty="0"/>
              <a:t>If data entry or collection error – delete it</a:t>
            </a:r>
          </a:p>
          <a:p>
            <a:pPr lvl="1"/>
            <a:r>
              <a:rPr lang="en-US" dirty="0"/>
              <a:t>If data point is not representative of intended study population – delete it</a:t>
            </a:r>
          </a:p>
          <a:p>
            <a:r>
              <a:rPr lang="en-US" dirty="0"/>
              <a:t>Consider possibility of </a:t>
            </a:r>
            <a:r>
              <a:rPr lang="en-US" dirty="0" err="1"/>
              <a:t>misformulated</a:t>
            </a:r>
            <a:r>
              <a:rPr lang="en-US" dirty="0"/>
              <a:t> regression model</a:t>
            </a:r>
          </a:p>
          <a:p>
            <a:pPr lvl="1"/>
            <a:r>
              <a:rPr lang="en-US" dirty="0"/>
              <a:t>Important predictors left out?</a:t>
            </a:r>
          </a:p>
          <a:p>
            <a:pPr lvl="1"/>
            <a:r>
              <a:rPr lang="en-US" dirty="0"/>
              <a:t>Interaction terms needed?</a:t>
            </a:r>
          </a:p>
          <a:p>
            <a:pPr lvl="1"/>
            <a:r>
              <a:rPr lang="en-US" dirty="0"/>
              <a:t>Nonlinearity that needs to be modeled?</a:t>
            </a:r>
          </a:p>
          <a:p>
            <a:r>
              <a:rPr lang="en-US" dirty="0"/>
              <a:t>NEVER delete data points just because they don’t fit your model!</a:t>
            </a:r>
          </a:p>
          <a:p>
            <a:pPr lvl="1"/>
            <a:r>
              <a:rPr lang="en-US" dirty="0"/>
              <a:t>You need a good, objective reason and it needs to be documented</a:t>
            </a:r>
          </a:p>
          <a:p>
            <a:pPr lvl="1"/>
            <a:r>
              <a:rPr lang="en-US" dirty="0"/>
              <a:t>One option is to analyze the data twice – with and without the data – and report results of both analyses</a:t>
            </a:r>
          </a:p>
        </p:txBody>
      </p:sp>
    </p:spTree>
    <p:extLst>
      <p:ext uri="{BB962C8B-B14F-4D97-AF65-F5344CB8AC3E}">
        <p14:creationId xmlns:p14="http://schemas.microsoft.com/office/powerpoint/2010/main" val="357933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4A1384-8FB3-4DB5-A87E-8B4B75074770}"/>
              </a:ext>
            </a:extLst>
          </p:cNvPr>
          <p:cNvSpPr>
            <a:spLocks noGrp="1"/>
          </p:cNvSpPr>
          <p:nvPr>
            <p:ph type="body" sz="quarter" idx="11"/>
          </p:nvPr>
        </p:nvSpPr>
        <p:spPr/>
        <p:txBody>
          <a:bodyPr/>
          <a:lstStyle/>
          <a:p>
            <a:endParaRPr lang="en-US" dirty="0"/>
          </a:p>
        </p:txBody>
      </p:sp>
      <p:sp>
        <p:nvSpPr>
          <p:cNvPr id="3" name="Text Placeholder 2">
            <a:extLst>
              <a:ext uri="{FF2B5EF4-FFF2-40B4-BE49-F238E27FC236}">
                <a16:creationId xmlns:a16="http://schemas.microsoft.com/office/drawing/2014/main" id="{B87914B0-62F3-454E-9556-D3CB380A3155}"/>
              </a:ext>
            </a:extLst>
          </p:cNvPr>
          <p:cNvSpPr>
            <a:spLocks noGrp="1"/>
          </p:cNvSpPr>
          <p:nvPr>
            <p:ph type="body" sz="quarter" idx="10"/>
          </p:nvPr>
        </p:nvSpPr>
        <p:spPr/>
        <p:txBody>
          <a:bodyPr/>
          <a:lstStyle/>
          <a:p>
            <a:r>
              <a:rPr lang="en-US" dirty="0"/>
              <a:t>Multicollinearity</a:t>
            </a:r>
          </a:p>
        </p:txBody>
      </p:sp>
    </p:spTree>
    <p:extLst>
      <p:ext uri="{BB962C8B-B14F-4D97-AF65-F5344CB8AC3E}">
        <p14:creationId xmlns:p14="http://schemas.microsoft.com/office/powerpoint/2010/main" val="930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BB89-41B8-4DC6-B175-3D269EB9319F}"/>
              </a:ext>
            </a:extLst>
          </p:cNvPr>
          <p:cNvSpPr>
            <a:spLocks noGrp="1"/>
          </p:cNvSpPr>
          <p:nvPr>
            <p:ph type="title"/>
          </p:nvPr>
        </p:nvSpPr>
        <p:spPr/>
        <p:txBody>
          <a:bodyPr>
            <a:normAutofit fontScale="90000"/>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F507D-22F2-4677-A331-DF017F1FF508}"/>
                  </a:ext>
                </a:extLst>
              </p:cNvPr>
              <p:cNvSpPr>
                <a:spLocks noGrp="1"/>
              </p:cNvSpPr>
              <p:nvPr>
                <p:ph idx="1"/>
              </p:nvPr>
            </p:nvSpPr>
            <p:spPr/>
            <p:txBody>
              <a:bodyPr/>
              <a:lstStyle/>
              <a:p>
                <a:pPr marL="0" indent="0">
                  <a:buNone/>
                </a:pPr>
                <a:r>
                  <a:rPr lang="en-US" dirty="0"/>
                  <a:t>By assuming a form of a parametric model, we are making a number of assumptions about the data: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itchFamily="18" charset="0"/>
                        </a:rPr>
                        <m:t>𝑌</m:t>
                      </m:r>
                      <m:r>
                        <a:rPr lang="en-US" b="0" i="1" smtClean="0">
                          <a:solidFill>
                            <a:schemeClr val="bg1"/>
                          </a:solidFill>
                          <a:latin typeface="Cambria Math" panose="02040503050406030204" pitchFamily="18" charset="0"/>
                          <a:ea typeface="Cambria Math" pitchFamily="18" charset="0"/>
                        </a:rPr>
                        <m:t>=</m:t>
                      </m:r>
                      <m:sSub>
                        <m:sSubPr>
                          <m:ctrlPr>
                            <a:rPr lang="en-US" b="0"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0</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1</m:t>
                          </m:r>
                        </m:sub>
                      </m:sSub>
                      <m:sSub>
                        <m:sSubPr>
                          <m:ctrlPr>
                            <a:rPr lang="en-US" i="1" smtClean="0">
                              <a:solidFill>
                                <a:schemeClr val="bg1"/>
                              </a:solidFill>
                              <a:latin typeface="Cambria Math" panose="02040503050406030204" pitchFamily="18" charset="0"/>
                              <a:ea typeface="Cambria Math" pitchFamily="18" charset="0"/>
                            </a:rPr>
                          </m:ctrlPr>
                        </m:sSubPr>
                        <m:e>
                          <m:r>
                            <a:rPr lang="en-US" b="0" i="1" smtClean="0">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1</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2</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2</m:t>
                          </m:r>
                        </m:sub>
                      </m:sSub>
                      <m:r>
                        <a:rPr lang="en-US" b="0" i="1" smtClean="0">
                          <a:solidFill>
                            <a:schemeClr val="bg1"/>
                          </a:solidFill>
                          <a:latin typeface="Cambria Math" panose="02040503050406030204" pitchFamily="18" charset="0"/>
                          <a:ea typeface="Cambria Math" pitchFamily="18" charset="0"/>
                        </a:rPr>
                        <m:t>+…+</m:t>
                      </m:r>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𝛽</m:t>
                          </m:r>
                        </m:e>
                        <m:sub>
                          <m:r>
                            <a:rPr lang="en-US" b="0" i="1" smtClean="0">
                              <a:solidFill>
                                <a:schemeClr val="bg1"/>
                              </a:solidFill>
                              <a:latin typeface="Cambria Math" panose="02040503050406030204" pitchFamily="18" charset="0"/>
                              <a:ea typeface="Cambria Math" pitchFamily="18" charset="0"/>
                            </a:rPr>
                            <m:t>𝑝</m:t>
                          </m:r>
                        </m:sub>
                      </m:sSub>
                      <m:sSub>
                        <m:sSubPr>
                          <m:ctrlPr>
                            <a:rPr lang="en-US" i="1">
                              <a:solidFill>
                                <a:schemeClr val="bg1"/>
                              </a:solidFill>
                              <a:latin typeface="Cambria Math" panose="02040503050406030204" pitchFamily="18" charset="0"/>
                              <a:ea typeface="Cambria Math" pitchFamily="18" charset="0"/>
                            </a:rPr>
                          </m:ctrlPr>
                        </m:sSubPr>
                        <m:e>
                          <m:r>
                            <a:rPr lang="en-US" i="1">
                              <a:solidFill>
                                <a:schemeClr val="bg1"/>
                              </a:solidFill>
                              <a:latin typeface="Cambria Math" panose="02040503050406030204" pitchFamily="18" charset="0"/>
                              <a:ea typeface="Cambria Math" pitchFamily="18" charset="0"/>
                            </a:rPr>
                            <m:t>𝑋</m:t>
                          </m:r>
                        </m:e>
                        <m:sub>
                          <m:r>
                            <a:rPr lang="en-US" b="0" i="1" smtClean="0">
                              <a:solidFill>
                                <a:schemeClr val="bg1"/>
                              </a:solidFill>
                              <a:latin typeface="Cambria Math" panose="02040503050406030204" pitchFamily="18" charset="0"/>
                              <a:ea typeface="Cambria Math" pitchFamily="18" charset="0"/>
                            </a:rPr>
                            <m:t>𝑝</m:t>
                          </m:r>
                        </m:sub>
                      </m:sSub>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𝜀</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𝜖</m:t>
                      </m:r>
                      <m:r>
                        <a:rPr lang="en-US" b="0" i="1" smtClean="0">
                          <a:solidFill>
                            <a:schemeClr val="bg1"/>
                          </a:solidFill>
                          <a:latin typeface="Cambria Math" panose="02040503050406030204" pitchFamily="18" charset="0"/>
                          <a:ea typeface="Cambria Math" pitchFamily="18" charset="0"/>
                        </a:rPr>
                        <m:t>∼</m:t>
                      </m:r>
                      <m:r>
                        <a:rPr lang="en-US" b="0" i="1" smtClean="0">
                          <a:solidFill>
                            <a:schemeClr val="bg1"/>
                          </a:solidFill>
                          <a:latin typeface="Cambria Math" panose="02040503050406030204" pitchFamily="18" charset="0"/>
                          <a:ea typeface="Cambria Math" pitchFamily="18" charset="0"/>
                        </a:rPr>
                        <m:t>𝑖𝑖𝑑</m:t>
                      </m:r>
                      <m:r>
                        <a:rPr lang="en-US" b="0" i="1" smtClean="0">
                          <a:solidFill>
                            <a:schemeClr val="bg1"/>
                          </a:solidFill>
                          <a:latin typeface="Cambria Math" panose="02040503050406030204" pitchFamily="18" charset="0"/>
                          <a:ea typeface="Cambria Math" pitchFamily="18" charset="0"/>
                        </a:rPr>
                        <m:t> </m:t>
                      </m:r>
                      <m:r>
                        <a:rPr lang="en-US" b="0" i="1" smtClean="0">
                          <a:solidFill>
                            <a:schemeClr val="bg1"/>
                          </a:solidFill>
                          <a:latin typeface="Cambria Math" panose="02040503050406030204" pitchFamily="18" charset="0"/>
                          <a:ea typeface="Cambria Math" pitchFamily="18" charset="0"/>
                        </a:rPr>
                        <m:t>𝑁</m:t>
                      </m:r>
                      <m:r>
                        <a:rPr lang="en-US" b="0" i="1" smtClean="0">
                          <a:solidFill>
                            <a:schemeClr val="bg1"/>
                          </a:solidFill>
                          <a:latin typeface="Cambria Math" panose="02040503050406030204" pitchFamily="18" charset="0"/>
                          <a:ea typeface="Cambria Math" pitchFamily="18" charset="0"/>
                        </a:rPr>
                        <m:t>(0, </m:t>
                      </m:r>
                      <m:sSup>
                        <m:sSupPr>
                          <m:ctrlPr>
                            <a:rPr lang="en-US" b="0" i="1" smtClean="0">
                              <a:solidFill>
                                <a:schemeClr val="bg1"/>
                              </a:solidFill>
                              <a:latin typeface="Cambria Math" panose="02040503050406030204" pitchFamily="18" charset="0"/>
                              <a:ea typeface="Cambria Math" pitchFamily="18" charset="0"/>
                            </a:rPr>
                          </m:ctrlPr>
                        </m:sSupPr>
                        <m:e>
                          <m:r>
                            <a:rPr lang="en-US" b="0" i="1" smtClean="0">
                              <a:solidFill>
                                <a:schemeClr val="bg1"/>
                              </a:solidFill>
                              <a:latin typeface="Cambria Math" panose="02040503050406030204" pitchFamily="18" charset="0"/>
                              <a:ea typeface="Cambria Math" pitchFamily="18" charset="0"/>
                            </a:rPr>
                            <m:t>𝜎</m:t>
                          </m:r>
                        </m:e>
                        <m:sup>
                          <m:r>
                            <a:rPr lang="en-US" b="0" i="1" smtClean="0">
                              <a:solidFill>
                                <a:schemeClr val="bg1"/>
                              </a:solidFill>
                              <a:latin typeface="Cambria Math" panose="02040503050406030204" pitchFamily="18" charset="0"/>
                              <a:ea typeface="Cambria Math" pitchFamily="18" charset="0"/>
                            </a:rPr>
                            <m:t>2</m:t>
                          </m:r>
                        </m:sup>
                      </m:sSup>
                      <m:r>
                        <a:rPr lang="en-US" b="0" i="1" smtClean="0">
                          <a:solidFill>
                            <a:schemeClr val="bg1"/>
                          </a:solidFill>
                          <a:latin typeface="Cambria Math" panose="02040503050406030204" pitchFamily="18" charset="0"/>
                          <a:ea typeface="Cambria Math" pitchFamily="18" charset="0"/>
                        </a:rPr>
                        <m:t>)</m:t>
                      </m:r>
                    </m:oMath>
                  </m:oMathPara>
                </a14:m>
                <a:endParaRPr lang="en-US" dirty="0">
                  <a:solidFill>
                    <a:schemeClr val="bg1"/>
                  </a:solidFill>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solidFill>
                      <a:schemeClr val="bg1"/>
                    </a:solidFill>
                    <a:ea typeface="Cambria Math" pitchFamily="18" charset="0"/>
                  </a:rPr>
                  <a:t>Linearity:  The response variable increases linearly with increases in the predictor variables</a:t>
                </a:r>
              </a:p>
              <a:p>
                <a:r>
                  <a:rPr lang="en-US" dirty="0">
                    <a:ea typeface="Cambria Math" pitchFamily="18" charset="0"/>
                  </a:rPr>
                  <a:t>Residuals:  The residuals are independent, normally distributed, with zero mean and a constant variance (</a:t>
                </a:r>
                <a:r>
                  <a:rPr lang="en-US" i="1" dirty="0">
                    <a:ea typeface="Cambria Math" pitchFamily="18" charset="0"/>
                  </a:rPr>
                  <a:t>homoskedasticity</a:t>
                </a:r>
                <a:r>
                  <a:rPr lang="en-US" dirty="0">
                    <a:ea typeface="Cambria Math" pitchFamily="18" charset="0"/>
                  </a:rPr>
                  <a:t>)</a:t>
                </a:r>
                <a:endParaRPr lang="en-US" dirty="0">
                  <a:solidFill>
                    <a:schemeClr val="bg1"/>
                  </a:solidFill>
                  <a:ea typeface="Cambria Math"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094F507D-22F2-4677-A331-DF017F1FF508}"/>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F3B09DDC-FC80-43F6-AC39-A26A4BE3C47C}"/>
              </a:ext>
            </a:extLst>
          </p:cNvPr>
          <p:cNvSpPr>
            <a:spLocks noGrp="1"/>
          </p:cNvSpPr>
          <p:nvPr>
            <p:ph type="body" sz="quarter" idx="10"/>
          </p:nvPr>
        </p:nvSpPr>
        <p:spPr/>
        <p:txBody>
          <a:bodyPr/>
          <a:lstStyle/>
          <a:p>
            <a:r>
              <a:rPr lang="en-US" dirty="0"/>
              <a:t>Model Assumptions</a:t>
            </a:r>
          </a:p>
        </p:txBody>
      </p:sp>
    </p:spTree>
    <p:extLst>
      <p:ext uri="{BB962C8B-B14F-4D97-AF65-F5344CB8AC3E}">
        <p14:creationId xmlns:p14="http://schemas.microsoft.com/office/powerpoint/2010/main" val="38974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Multicollinearity</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B164F6B-8F74-45A2-AD3F-73DB282024F6}"/>
                  </a:ext>
                </a:extLst>
              </p:cNvPr>
              <p:cNvSpPr>
                <a:spLocks noGrp="1"/>
              </p:cNvSpPr>
              <p:nvPr>
                <p:ph idx="1"/>
              </p:nvPr>
            </p:nvSpPr>
            <p:spPr/>
            <p:txBody>
              <a:bodyPr/>
              <a:lstStyle/>
              <a:p>
                <a:r>
                  <a:rPr lang="en-US" dirty="0"/>
                  <a:t>Two or more predictors are moderately or highly correlated causes several potential modeling problems:</a:t>
                </a:r>
              </a:p>
              <a:p>
                <a:pPr lvl="1"/>
                <a:r>
                  <a:rPr lang="en-US" dirty="0"/>
                  <a:t>Estimated regression coefficient of any one predictor depends on which other predictors are in the model (confounding)</a:t>
                </a:r>
              </a:p>
              <a:p>
                <a:pPr lvl="1"/>
                <a:r>
                  <a:rPr lang="en-US" dirty="0"/>
                  <a:t>Marginal contribution of any one predictor in reducing the error depends on which other predictors are already in the model</a:t>
                </a:r>
              </a:p>
              <a:p>
                <a:pPr lvl="1"/>
                <a:r>
                  <a:rPr lang="en-US" dirty="0"/>
                  <a:t>Hypothesis tests 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=0</m:t>
                    </m:r>
                  </m:oMath>
                </a14:m>
                <a:r>
                  <a:rPr lang="en-US" dirty="0"/>
                  <a:t> may yield different conclusions depending on which predictors are in the model</a:t>
                </a:r>
              </a:p>
            </p:txBody>
          </p:sp>
        </mc:Choice>
        <mc:Fallback xmlns="">
          <p:sp>
            <p:nvSpPr>
              <p:cNvPr id="6" name="Content Placeholder 5">
                <a:extLst>
                  <a:ext uri="{FF2B5EF4-FFF2-40B4-BE49-F238E27FC236}">
                    <a16:creationId xmlns:a16="http://schemas.microsoft.com/office/drawing/2014/main" id="{DB164F6B-8F74-45A2-AD3F-73DB282024F6}"/>
                  </a:ext>
                </a:extLst>
              </p:cNvPr>
              <p:cNvSpPr>
                <a:spLocks noGrp="1" noRot="1" noChangeAspect="1" noMove="1" noResize="1" noEditPoints="1" noAdjustHandles="1" noChangeArrowheads="1" noChangeShapeType="1" noTextEdit="1"/>
              </p:cNvSpPr>
              <p:nvPr>
                <p:ph idx="1"/>
              </p:nvPr>
            </p:nvSpPr>
            <p:spPr>
              <a:blipFill>
                <a:blip r:embed="rId2"/>
                <a:stretch>
                  <a:fillRect l="-773" t="-2804" r="-1236"/>
                </a:stretch>
              </a:blipFill>
            </p:spPr>
            <p:txBody>
              <a:bodyPr/>
              <a:lstStyle/>
              <a:p>
                <a:r>
                  <a:rPr lang="en-US">
                    <a:noFill/>
                  </a:rPr>
                  <a:t> </a:t>
                </a:r>
              </a:p>
            </p:txBody>
          </p:sp>
        </mc:Fallback>
      </mc:AlternateContent>
    </p:spTree>
    <p:extLst>
      <p:ext uri="{BB962C8B-B14F-4D97-AF65-F5344CB8AC3E}">
        <p14:creationId xmlns:p14="http://schemas.microsoft.com/office/powerpoint/2010/main" val="87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62DAD-A8E5-45E2-B456-A8ECA4DF75ED}"/>
              </a:ext>
            </a:extLst>
          </p:cNvPr>
          <p:cNvSpPr>
            <a:spLocks noGrp="1"/>
          </p:cNvSpPr>
          <p:nvPr>
            <p:ph type="title"/>
          </p:nvPr>
        </p:nvSpPr>
        <p:spPr/>
        <p:txBody>
          <a:bodyPr>
            <a:normAutofit fontScale="90000"/>
          </a:bodyPr>
          <a:lstStyle/>
          <a:p>
            <a:r>
              <a:rPr lang="en-US" dirty="0"/>
              <a:t>Multicollinearity Problem</a:t>
            </a:r>
          </a:p>
        </p:txBody>
      </p:sp>
      <p:sp>
        <p:nvSpPr>
          <p:cNvPr id="5" name="Content Placeholder 4">
            <a:extLst>
              <a:ext uri="{FF2B5EF4-FFF2-40B4-BE49-F238E27FC236}">
                <a16:creationId xmlns:a16="http://schemas.microsoft.com/office/drawing/2014/main" id="{9D6C1592-823E-4FFE-BF36-F1416390AF9B}"/>
              </a:ext>
            </a:extLst>
          </p:cNvPr>
          <p:cNvSpPr>
            <a:spLocks noGrp="1"/>
          </p:cNvSpPr>
          <p:nvPr>
            <p:ph idx="1"/>
          </p:nvPr>
        </p:nvSpPr>
        <p:spPr/>
        <p:txBody>
          <a:bodyPr/>
          <a:lstStyle/>
          <a:p>
            <a:r>
              <a:rPr lang="en-US" dirty="0"/>
              <a:t>Unfortunately, not all collinearity problems can be detected by inspection of the correlation matrix</a:t>
            </a:r>
          </a:p>
          <a:p>
            <a:pPr lvl="1"/>
            <a:r>
              <a:rPr lang="en-US" dirty="0"/>
              <a:t>It is possible for collinearity to exist between three or more variables even if no pair of variable has a particularly high correlation</a:t>
            </a:r>
          </a:p>
          <a:p>
            <a:pPr lvl="1"/>
            <a:r>
              <a:rPr lang="en-US" dirty="0"/>
              <a:t>We call this situation </a:t>
            </a:r>
            <a:r>
              <a:rPr lang="en-US" i="1" dirty="0"/>
              <a:t>multicollinearity</a:t>
            </a:r>
          </a:p>
          <a:p>
            <a:r>
              <a:rPr lang="en-US" dirty="0"/>
              <a:t>A better way to assess multi-collinearity is to compute the </a:t>
            </a:r>
            <a:r>
              <a:rPr lang="en-US" i="1" dirty="0"/>
              <a:t>variance inflation factor </a:t>
            </a:r>
            <a:r>
              <a:rPr lang="en-US" dirty="0"/>
              <a:t>(VIF)</a:t>
            </a:r>
          </a:p>
        </p:txBody>
      </p:sp>
      <p:sp>
        <p:nvSpPr>
          <p:cNvPr id="6" name="Text Placeholder 5">
            <a:extLst>
              <a:ext uri="{FF2B5EF4-FFF2-40B4-BE49-F238E27FC236}">
                <a16:creationId xmlns:a16="http://schemas.microsoft.com/office/drawing/2014/main" id="{32B44F3E-A21B-4C8E-9505-3587A3F01246}"/>
              </a:ext>
            </a:extLst>
          </p:cNvPr>
          <p:cNvSpPr>
            <a:spLocks noGrp="1"/>
          </p:cNvSpPr>
          <p:nvPr>
            <p:ph type="body" sz="quarter" idx="10"/>
          </p:nvPr>
        </p:nvSpPr>
        <p:spPr/>
        <p:txBody>
          <a:bodyPr/>
          <a:lstStyle/>
          <a:p>
            <a:r>
              <a:rPr lang="en-US" dirty="0"/>
              <a:t>Background</a:t>
            </a:r>
          </a:p>
        </p:txBody>
      </p:sp>
    </p:spTree>
    <p:extLst>
      <p:ext uri="{BB962C8B-B14F-4D97-AF65-F5344CB8AC3E}">
        <p14:creationId xmlns:p14="http://schemas.microsoft.com/office/powerpoint/2010/main" val="339092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CF0F-7C29-4EFF-8140-D28667C15965}"/>
              </a:ext>
            </a:extLst>
          </p:cNvPr>
          <p:cNvSpPr>
            <a:spLocks noGrp="1"/>
          </p:cNvSpPr>
          <p:nvPr>
            <p:ph type="title"/>
          </p:nvPr>
        </p:nvSpPr>
        <p:spPr/>
        <p:txBody>
          <a:bodyPr>
            <a:normAutofit fontScale="90000"/>
          </a:bodyPr>
          <a:lstStyle/>
          <a:p>
            <a:r>
              <a:rPr lang="en-US" dirty="0"/>
              <a:t>Variance Inflation Factor (VIF)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9B217C-DD9C-43BA-A17A-471C5E771320}"/>
                  </a:ext>
                </a:extLst>
              </p:cNvPr>
              <p:cNvSpPr>
                <a:spLocks noGrp="1"/>
              </p:cNvSpPr>
              <p:nvPr>
                <p:ph idx="1"/>
              </p:nvPr>
            </p:nvSpPr>
            <p:spPr>
              <a:xfrm>
                <a:off x="628650" y="1369219"/>
                <a:ext cx="7886700" cy="1507331"/>
              </a:xfrm>
            </p:spPr>
            <p:txBody>
              <a:bodyPr/>
              <a:lstStyle/>
              <a:p>
                <a:r>
                  <a:rPr lang="en-US" dirty="0"/>
                  <a:t>Measures the influence of a correlated predictor on the regression model coefficients</a:t>
                </a:r>
              </a:p>
              <a:p>
                <a:r>
                  <a:rPr lang="en-US" dirty="0"/>
                  <a:t>Ratio of the variance of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𝑗</m:t>
                        </m:r>
                      </m:sub>
                    </m:sSub>
                  </m:oMath>
                </a14:m>
                <a:r>
                  <a:rPr lang="en-US" dirty="0"/>
                  <a:t> when fitting the full model divided by the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𝑗</m:t>
                        </m:r>
                      </m:sub>
                    </m:sSub>
                  </m:oMath>
                </a14:m>
                <a:r>
                  <a:rPr lang="en-US" dirty="0"/>
                  <a:t> if fitted on its own</a:t>
                </a:r>
              </a:p>
            </p:txBody>
          </p:sp>
        </mc:Choice>
        <mc:Fallback xmlns="">
          <p:sp>
            <p:nvSpPr>
              <p:cNvPr id="3" name="Content Placeholder 2">
                <a:extLst>
                  <a:ext uri="{FF2B5EF4-FFF2-40B4-BE49-F238E27FC236}">
                    <a16:creationId xmlns:a16="http://schemas.microsoft.com/office/drawing/2014/main" id="{189B217C-DD9C-43BA-A17A-471C5E771320}"/>
                  </a:ext>
                </a:extLst>
              </p:cNvPr>
              <p:cNvSpPr>
                <a:spLocks noGrp="1" noRot="1" noChangeAspect="1" noMove="1" noResize="1" noEditPoints="1" noAdjustHandles="1" noChangeArrowheads="1" noChangeShapeType="1" noTextEdit="1"/>
              </p:cNvSpPr>
              <p:nvPr>
                <p:ph idx="1"/>
              </p:nvPr>
            </p:nvSpPr>
            <p:spPr>
              <a:xfrm>
                <a:off x="628650" y="1369219"/>
                <a:ext cx="7886700" cy="1507331"/>
              </a:xfrm>
              <a:blipFill>
                <a:blip r:embed="rId2"/>
                <a:stretch>
                  <a:fillRect l="-773" t="-607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56D1AA79-43C1-4D46-A47F-B4DED8282E20}"/>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E63EA-E7E8-42EC-B3C8-4BE3E9AF11D4}"/>
                  </a:ext>
                </a:extLst>
              </p:cNvPr>
              <p:cNvSpPr txBox="1"/>
              <p:nvPr/>
            </p:nvSpPr>
            <p:spPr>
              <a:xfrm>
                <a:off x="3310633" y="2876550"/>
                <a:ext cx="2357633" cy="631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𝑉𝐼𝐹</m:t>
                      </m:r>
                      <m:d>
                        <m:dPr>
                          <m:ctrlPr>
                            <a:rPr lang="en-US" b="0"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𝛽</m:t>
                                  </m:r>
                                </m:e>
                              </m:acc>
                            </m:e>
                            <m:sub>
                              <m:r>
                                <a:rPr lang="en-US" i="1">
                                  <a:solidFill>
                                    <a:schemeClr val="bg1"/>
                                  </a:solidFill>
                                  <a:latin typeface="Cambria Math" panose="02040503050406030204" pitchFamily="18" charset="0"/>
                                </a:rPr>
                                <m:t>𝑗</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sub>
                              </m:sSub>
                            </m:sub>
                          </m:sSub>
                        </m:den>
                      </m:f>
                    </m:oMath>
                  </m:oMathPara>
                </a14:m>
                <a:endParaRPr lang="en-US" dirty="0">
                  <a:solidFill>
                    <a:schemeClr val="bg1"/>
                  </a:solidFill>
                  <a:latin typeface="+mj-lt"/>
                </a:endParaRPr>
              </a:p>
            </p:txBody>
          </p:sp>
        </mc:Choice>
        <mc:Fallback xmlns="">
          <p:sp>
            <p:nvSpPr>
              <p:cNvPr id="5" name="TextBox 4">
                <a:extLst>
                  <a:ext uri="{FF2B5EF4-FFF2-40B4-BE49-F238E27FC236}">
                    <a16:creationId xmlns:a16="http://schemas.microsoft.com/office/drawing/2014/main" id="{937E63EA-E7E8-42EC-B3C8-4BE3E9AF11D4}"/>
                  </a:ext>
                </a:extLst>
              </p:cNvPr>
              <p:cNvSpPr txBox="1">
                <a:spLocks noRot="1" noChangeAspect="1" noMove="1" noResize="1" noEditPoints="1" noAdjustHandles="1" noChangeArrowheads="1" noChangeShapeType="1" noTextEdit="1"/>
              </p:cNvSpPr>
              <p:nvPr/>
            </p:nvSpPr>
            <p:spPr>
              <a:xfrm>
                <a:off x="3310633" y="2876550"/>
                <a:ext cx="2357633" cy="6312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A69ACE-DD71-421C-A0F6-766BDC550F87}"/>
                  </a:ext>
                </a:extLst>
              </p:cNvPr>
              <p:cNvSpPr txBox="1"/>
              <p:nvPr/>
            </p:nvSpPr>
            <p:spPr>
              <a:xfrm>
                <a:off x="1657350" y="3911600"/>
                <a:ext cx="5975350" cy="729174"/>
              </a:xfrm>
              <a:prstGeom prst="rect">
                <a:avLst/>
              </a:prstGeom>
              <a:noFill/>
            </p:spPr>
            <p:txBody>
              <a:bodyPr wrap="square" rtlCol="0">
                <a:spAutoFit/>
              </a:bodyPr>
              <a:lstStyle/>
              <a:p>
                <a:r>
                  <a:rPr lang="en-US" dirty="0">
                    <a:solidFill>
                      <a:schemeClr val="bg1"/>
                    </a:solidFill>
                    <a:latin typeface="+mj-lt"/>
                  </a:rPr>
                  <a:t>where </a:t>
                </a:r>
                <a14:m>
                  <m:oMath xmlns:m="http://schemas.openxmlformats.org/officeDocument/2006/math">
                    <m:sSub>
                      <m:sSubPr>
                        <m:ctrlPr>
                          <a:rPr lang="en-US" b="0" i="1" smtClean="0">
                            <a:solidFill>
                              <a:schemeClr val="bg1"/>
                            </a:solidFill>
                            <a:latin typeface="Cambria Math" panose="02040503050406030204" pitchFamily="18" charset="0"/>
                          </a:rPr>
                        </m:ctrlPr>
                      </m:sSub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sub>
                        </m:sSub>
                      </m:sub>
                    </m:sSub>
                  </m:oMath>
                </a14:m>
                <a:r>
                  <a:rPr lang="en-US" dirty="0">
                    <a:solidFill>
                      <a:schemeClr val="bg1"/>
                    </a:solidFill>
                    <a:latin typeface="+mj-lt"/>
                  </a:rPr>
                  <a:t> is the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mj-lt"/>
                  </a:rPr>
                  <a:t> of a regression model with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oMath>
                </a14:m>
                <a:r>
                  <a:rPr lang="en-US" dirty="0">
                    <a:solidFill>
                      <a:schemeClr val="bg1"/>
                    </a:solidFill>
                    <a:latin typeface="+mj-lt"/>
                  </a:rPr>
                  <a:t> as the response variable and predictors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𝑝</m:t>
                        </m:r>
                      </m:sub>
                    </m:sSub>
                  </m:oMath>
                </a14:m>
                <a:endParaRPr lang="en-US" dirty="0">
                  <a:solidFill>
                    <a:schemeClr val="bg1"/>
                  </a:solidFill>
                  <a:latin typeface="+mj-lt"/>
                </a:endParaRPr>
              </a:p>
            </p:txBody>
          </p:sp>
        </mc:Choice>
        <mc:Fallback xmlns="">
          <p:sp>
            <p:nvSpPr>
              <p:cNvPr id="6" name="TextBox 5">
                <a:extLst>
                  <a:ext uri="{FF2B5EF4-FFF2-40B4-BE49-F238E27FC236}">
                    <a16:creationId xmlns:a16="http://schemas.microsoft.com/office/drawing/2014/main" id="{49A69ACE-DD71-421C-A0F6-766BDC550F87}"/>
                  </a:ext>
                </a:extLst>
              </p:cNvPr>
              <p:cNvSpPr txBox="1">
                <a:spLocks noRot="1" noChangeAspect="1" noMove="1" noResize="1" noEditPoints="1" noAdjustHandles="1" noChangeArrowheads="1" noChangeShapeType="1" noTextEdit="1"/>
              </p:cNvSpPr>
              <p:nvPr/>
            </p:nvSpPr>
            <p:spPr>
              <a:xfrm>
                <a:off x="1657350" y="3911600"/>
                <a:ext cx="5975350" cy="729174"/>
              </a:xfrm>
              <a:prstGeom prst="rect">
                <a:avLst/>
              </a:prstGeom>
              <a:blipFill>
                <a:blip r:embed="rId4"/>
                <a:stretch>
                  <a:fillRect l="-918" t="-3361" b="-10084"/>
                </a:stretch>
              </a:blipFill>
            </p:spPr>
            <p:txBody>
              <a:bodyPr/>
              <a:lstStyle/>
              <a:p>
                <a:r>
                  <a:rPr lang="en-US">
                    <a:noFill/>
                  </a:rPr>
                  <a:t> </a:t>
                </a:r>
              </a:p>
            </p:txBody>
          </p:sp>
        </mc:Fallback>
      </mc:AlternateContent>
    </p:spTree>
    <p:extLst>
      <p:ext uri="{BB962C8B-B14F-4D97-AF65-F5344CB8AC3E}">
        <p14:creationId xmlns:p14="http://schemas.microsoft.com/office/powerpoint/2010/main" val="51173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CF0F-7C29-4EFF-8140-D28667C15965}"/>
              </a:ext>
            </a:extLst>
          </p:cNvPr>
          <p:cNvSpPr>
            <a:spLocks noGrp="1"/>
          </p:cNvSpPr>
          <p:nvPr>
            <p:ph type="title"/>
          </p:nvPr>
        </p:nvSpPr>
        <p:spPr/>
        <p:txBody>
          <a:bodyPr>
            <a:normAutofit fontScale="90000"/>
          </a:bodyPr>
          <a:lstStyle/>
          <a:p>
            <a:r>
              <a:rPr lang="en-US" dirty="0"/>
              <a:t>Variance Inflation Factor (VIF)</a:t>
            </a:r>
          </a:p>
        </p:txBody>
      </p:sp>
      <p:sp>
        <p:nvSpPr>
          <p:cNvPr id="4" name="Text Placeholder 3">
            <a:extLst>
              <a:ext uri="{FF2B5EF4-FFF2-40B4-BE49-F238E27FC236}">
                <a16:creationId xmlns:a16="http://schemas.microsoft.com/office/drawing/2014/main" id="{56D1AA79-43C1-4D46-A47F-B4DED8282E20}"/>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E63EA-E7E8-42EC-B3C8-4BE3E9AF11D4}"/>
                  </a:ext>
                </a:extLst>
              </p:cNvPr>
              <p:cNvSpPr txBox="1"/>
              <p:nvPr/>
            </p:nvSpPr>
            <p:spPr>
              <a:xfrm>
                <a:off x="3247133" y="1461061"/>
                <a:ext cx="2357633" cy="631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𝑉𝐼𝐹</m:t>
                      </m:r>
                      <m:d>
                        <m:dPr>
                          <m:ctrlPr>
                            <a:rPr lang="en-US" b="0"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𝛽</m:t>
                                  </m:r>
                                </m:e>
                              </m:acc>
                            </m:e>
                            <m:sub>
                              <m:r>
                                <a:rPr lang="en-US" i="1">
                                  <a:solidFill>
                                    <a:schemeClr val="bg1"/>
                                  </a:solidFill>
                                  <a:latin typeface="Cambria Math" panose="02040503050406030204" pitchFamily="18" charset="0"/>
                                </a:rPr>
                                <m:t>𝑗</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sub>
                              </m:sSub>
                            </m:sub>
                          </m:sSub>
                        </m:den>
                      </m:f>
                    </m:oMath>
                  </m:oMathPara>
                </a14:m>
                <a:endParaRPr lang="en-US" dirty="0">
                  <a:solidFill>
                    <a:schemeClr val="bg1"/>
                  </a:solidFill>
                  <a:latin typeface="+mj-lt"/>
                </a:endParaRPr>
              </a:p>
            </p:txBody>
          </p:sp>
        </mc:Choice>
        <mc:Fallback xmlns="">
          <p:sp>
            <p:nvSpPr>
              <p:cNvPr id="5" name="TextBox 4">
                <a:extLst>
                  <a:ext uri="{FF2B5EF4-FFF2-40B4-BE49-F238E27FC236}">
                    <a16:creationId xmlns:a16="http://schemas.microsoft.com/office/drawing/2014/main" id="{937E63EA-E7E8-42EC-B3C8-4BE3E9AF11D4}"/>
                  </a:ext>
                </a:extLst>
              </p:cNvPr>
              <p:cNvSpPr txBox="1">
                <a:spLocks noRot="1" noChangeAspect="1" noMove="1" noResize="1" noEditPoints="1" noAdjustHandles="1" noChangeArrowheads="1" noChangeShapeType="1" noTextEdit="1"/>
              </p:cNvSpPr>
              <p:nvPr/>
            </p:nvSpPr>
            <p:spPr>
              <a:xfrm>
                <a:off x="3247133" y="1461061"/>
                <a:ext cx="2357633" cy="63126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993405-68E6-4EF8-9C91-B33C4AB9B1A1}"/>
                  </a:ext>
                </a:extLst>
              </p:cNvPr>
              <p:cNvSpPr txBox="1"/>
              <p:nvPr/>
            </p:nvSpPr>
            <p:spPr>
              <a:xfrm>
                <a:off x="920750" y="2493961"/>
                <a:ext cx="7594600" cy="16857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If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oMath>
                </a14:m>
                <a:r>
                  <a:rPr lang="en-US" dirty="0">
                    <a:solidFill>
                      <a:schemeClr val="bg1"/>
                    </a:solidFill>
                    <a:latin typeface="+mj-lt"/>
                  </a:rPr>
                  <a:t> can be modelled well by the other variables combined, </a:t>
                </a:r>
                <a14:m>
                  <m:oMath xmlns:m="http://schemas.openxmlformats.org/officeDocument/2006/math">
                    <m:sSub>
                      <m:sSubPr>
                        <m:ctrlPr>
                          <a:rPr lang="en-US" i="1">
                            <a:solidFill>
                              <a:schemeClr val="bg1"/>
                            </a:solidFill>
                            <a:latin typeface="Cambria Math" panose="02040503050406030204" pitchFamily="18" charset="0"/>
                          </a:rPr>
                        </m:ctrlPr>
                      </m:sSub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i="1">
                                <a:solidFill>
                                  <a:schemeClr val="bg1"/>
                                </a:solidFill>
                                <a:latin typeface="Cambria Math" panose="02040503050406030204" pitchFamily="18" charset="0"/>
                              </a:rPr>
                              <m:t>2</m:t>
                            </m:r>
                          </m:sup>
                        </m:sSup>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sub>
                    </m:sSub>
                  </m:oMath>
                </a14:m>
                <a:r>
                  <a:rPr lang="en-US" dirty="0">
                    <a:solidFill>
                      <a:schemeClr val="bg1"/>
                    </a:solidFill>
                    <a:latin typeface="+mj-lt"/>
                  </a:rPr>
                  <a:t> will approach 1 and </a:t>
                </a:r>
                <a14:m>
                  <m:oMath xmlns:m="http://schemas.openxmlformats.org/officeDocument/2006/math">
                    <m:r>
                      <a:rPr lang="en-US" i="1">
                        <a:solidFill>
                          <a:schemeClr val="bg1"/>
                        </a:solidFill>
                        <a:latin typeface="Cambria Math" panose="02040503050406030204" pitchFamily="18" charset="0"/>
                      </a:rPr>
                      <m:t>𝑉𝐼𝐹</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𝛽</m:t>
                                </m:r>
                              </m:e>
                            </m:acc>
                          </m:e>
                          <m:sub>
                            <m:r>
                              <a:rPr lang="en-US" i="1">
                                <a:solidFill>
                                  <a:schemeClr val="bg1"/>
                                </a:solidFill>
                                <a:latin typeface="Cambria Math" panose="02040503050406030204" pitchFamily="18" charset="0"/>
                              </a:rPr>
                              <m:t>𝑗</m:t>
                            </m:r>
                          </m:sub>
                        </m:sSub>
                      </m:e>
                    </m:d>
                  </m:oMath>
                </a14:m>
                <a:r>
                  <a:rPr lang="en-US" dirty="0">
                    <a:solidFill>
                      <a:schemeClr val="bg1"/>
                    </a:solidFill>
                    <a:latin typeface="+mj-lt"/>
                  </a:rPr>
                  <a:t> will approach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latin typeface="+mj-lt"/>
                  </a:rPr>
                  <a:t> </a:t>
                </a:r>
                <a:br>
                  <a:rPr lang="en-US" dirty="0">
                    <a:solidFill>
                      <a:schemeClr val="bg1"/>
                    </a:solidFill>
                    <a:latin typeface="+mj-lt"/>
                  </a:rPr>
                </a:br>
                <a:endParaRPr lang="en-US" dirty="0">
                  <a:solidFill>
                    <a:schemeClr val="bg1"/>
                  </a:solidFill>
                  <a:latin typeface="+mj-lt"/>
                </a:endParaRPr>
              </a:p>
              <a:p>
                <a:pPr marL="285750" indent="-285750">
                  <a:buFont typeface="Arial" panose="020B0604020202020204" pitchFamily="34" charset="0"/>
                  <a:buChar char="•"/>
                </a:pPr>
                <a:r>
                  <a:rPr lang="en-US" dirty="0">
                    <a:solidFill>
                      <a:schemeClr val="bg1"/>
                    </a:solidFill>
                    <a:latin typeface="+mj-lt"/>
                  </a:rPr>
                  <a:t>If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𝑗</m:t>
                        </m:r>
                      </m:sub>
                    </m:sSub>
                  </m:oMath>
                </a14:m>
                <a:r>
                  <a:rPr lang="en-US" dirty="0">
                    <a:solidFill>
                      <a:schemeClr val="bg1"/>
                    </a:solidFill>
                    <a:latin typeface="+mj-lt"/>
                  </a:rPr>
                  <a:t> cannot be modelled well by the other variables combined, </a:t>
                </a:r>
                <a14:m>
                  <m:oMath xmlns:m="http://schemas.openxmlformats.org/officeDocument/2006/math">
                    <m:sSub>
                      <m:sSubPr>
                        <m:ctrlPr>
                          <a:rPr lang="en-US" i="1">
                            <a:solidFill>
                              <a:schemeClr val="bg1"/>
                            </a:solidFill>
                            <a:latin typeface="Cambria Math" panose="02040503050406030204" pitchFamily="18" charset="0"/>
                          </a:rPr>
                        </m:ctrlPr>
                      </m:sSub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i="1">
                                <a:solidFill>
                                  <a:schemeClr val="bg1"/>
                                </a:solidFill>
                                <a:latin typeface="Cambria Math" panose="02040503050406030204" pitchFamily="18" charset="0"/>
                              </a:rPr>
                              <m:t>2</m:t>
                            </m:r>
                          </m:sup>
                        </m:sSup>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sub>
                    </m:sSub>
                  </m:oMath>
                </a14:m>
                <a:r>
                  <a:rPr lang="en-US" dirty="0">
                    <a:solidFill>
                      <a:schemeClr val="bg1"/>
                    </a:solidFill>
                    <a:latin typeface="+mj-lt"/>
                  </a:rPr>
                  <a:t> will approach 0 and </a:t>
                </a:r>
                <a14:m>
                  <m:oMath xmlns:m="http://schemas.openxmlformats.org/officeDocument/2006/math">
                    <m:r>
                      <a:rPr lang="en-US" i="1">
                        <a:solidFill>
                          <a:schemeClr val="bg1"/>
                        </a:solidFill>
                        <a:latin typeface="Cambria Math" panose="02040503050406030204" pitchFamily="18" charset="0"/>
                      </a:rPr>
                      <m:t>𝑉𝐼𝐹</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ea typeface="Cambria Math" panose="02040503050406030204" pitchFamily="18" charset="0"/>
                                  </a:rPr>
                                  <m:t>𝛽</m:t>
                                </m:r>
                              </m:e>
                            </m:acc>
                          </m:e>
                          <m:sub>
                            <m:r>
                              <a:rPr lang="en-US" i="1">
                                <a:solidFill>
                                  <a:schemeClr val="bg1"/>
                                </a:solidFill>
                                <a:latin typeface="Cambria Math" panose="02040503050406030204" pitchFamily="18" charset="0"/>
                              </a:rPr>
                              <m:t>𝑗</m:t>
                            </m:r>
                          </m:sub>
                        </m:sSub>
                      </m:e>
                    </m:d>
                  </m:oMath>
                </a14:m>
                <a:r>
                  <a:rPr lang="en-US" dirty="0">
                    <a:solidFill>
                      <a:schemeClr val="bg1"/>
                    </a:solidFill>
                    <a:latin typeface="+mj-lt"/>
                  </a:rPr>
                  <a:t> will approach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1</m:t>
                    </m:r>
                  </m:oMath>
                </a14:m>
                <a:endParaRPr lang="en-US" dirty="0">
                  <a:solidFill>
                    <a:schemeClr val="bg1"/>
                  </a:solidFill>
                  <a:latin typeface="+mj-lt"/>
                </a:endParaRPr>
              </a:p>
            </p:txBody>
          </p:sp>
        </mc:Choice>
        <mc:Fallback xmlns="">
          <p:sp>
            <p:nvSpPr>
              <p:cNvPr id="9" name="TextBox 8">
                <a:extLst>
                  <a:ext uri="{FF2B5EF4-FFF2-40B4-BE49-F238E27FC236}">
                    <a16:creationId xmlns:a16="http://schemas.microsoft.com/office/drawing/2014/main" id="{89993405-68E6-4EF8-9C91-B33C4AB9B1A1}"/>
                  </a:ext>
                </a:extLst>
              </p:cNvPr>
              <p:cNvSpPr txBox="1">
                <a:spLocks noRot="1" noChangeAspect="1" noMove="1" noResize="1" noEditPoints="1" noAdjustHandles="1" noChangeArrowheads="1" noChangeShapeType="1" noTextEdit="1"/>
              </p:cNvSpPr>
              <p:nvPr/>
            </p:nvSpPr>
            <p:spPr>
              <a:xfrm>
                <a:off x="920750" y="2493961"/>
                <a:ext cx="7594600" cy="1685718"/>
              </a:xfrm>
              <a:prstGeom prst="rect">
                <a:avLst/>
              </a:prstGeom>
              <a:blipFill>
                <a:blip r:embed="rId3"/>
                <a:stretch>
                  <a:fillRect l="-482" t="-1083" b="-3610"/>
                </a:stretch>
              </a:blipFill>
            </p:spPr>
            <p:txBody>
              <a:bodyPr/>
              <a:lstStyle/>
              <a:p>
                <a:r>
                  <a:rPr lang="en-US">
                    <a:noFill/>
                  </a:rPr>
                  <a:t> </a:t>
                </a:r>
              </a:p>
            </p:txBody>
          </p:sp>
        </mc:Fallback>
      </mc:AlternateContent>
    </p:spTree>
    <p:extLst>
      <p:ext uri="{BB962C8B-B14F-4D97-AF65-F5344CB8AC3E}">
        <p14:creationId xmlns:p14="http://schemas.microsoft.com/office/powerpoint/2010/main" val="386106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EAFA-8AB4-43D5-AFF0-54F2C3D31A49}"/>
              </a:ext>
            </a:extLst>
          </p:cNvPr>
          <p:cNvSpPr>
            <a:spLocks noGrp="1"/>
          </p:cNvSpPr>
          <p:nvPr>
            <p:ph type="title"/>
          </p:nvPr>
        </p:nvSpPr>
        <p:spPr/>
        <p:txBody>
          <a:bodyPr>
            <a:normAutofit fontScale="90000"/>
          </a:bodyPr>
          <a:lstStyle/>
          <a:p>
            <a:r>
              <a:rPr lang="en-US" dirty="0"/>
              <a:t>Variance Inflation Factor (VIF)</a:t>
            </a:r>
          </a:p>
        </p:txBody>
      </p:sp>
      <p:sp>
        <p:nvSpPr>
          <p:cNvPr id="3" name="Content Placeholder 2">
            <a:extLst>
              <a:ext uri="{FF2B5EF4-FFF2-40B4-BE49-F238E27FC236}">
                <a16:creationId xmlns:a16="http://schemas.microsoft.com/office/drawing/2014/main" id="{B0A7A9B1-0CC7-42F1-9B73-2EFE17182AC8}"/>
              </a:ext>
            </a:extLst>
          </p:cNvPr>
          <p:cNvSpPr>
            <a:spLocks noGrp="1"/>
          </p:cNvSpPr>
          <p:nvPr>
            <p:ph idx="1"/>
          </p:nvPr>
        </p:nvSpPr>
        <p:spPr/>
        <p:txBody>
          <a:bodyPr/>
          <a:lstStyle/>
          <a:p>
            <a:r>
              <a:rPr lang="en-US" dirty="0"/>
              <a:t>Typically, there is always a small level of collinearity among predictors</a:t>
            </a:r>
          </a:p>
          <a:p>
            <a:r>
              <a:rPr lang="en-US" dirty="0"/>
              <a:t>As a rule of thumb, a VIF that exceeds 5 or 10 causes problems</a:t>
            </a:r>
          </a:p>
          <a:p>
            <a:r>
              <a:rPr lang="en-US" dirty="0"/>
              <a:t>Approaches for dealing with collinearity:</a:t>
            </a:r>
          </a:p>
          <a:p>
            <a:pPr lvl="1"/>
            <a:r>
              <a:rPr lang="en-US" dirty="0"/>
              <a:t>Drop one of the problematic variables</a:t>
            </a:r>
          </a:p>
          <a:p>
            <a:pPr lvl="1"/>
            <a:r>
              <a:rPr lang="en-US" dirty="0"/>
              <a:t>Combine collinear predictors together into a single predictor</a:t>
            </a:r>
          </a:p>
          <a:p>
            <a:pPr lvl="2"/>
            <a:r>
              <a:rPr lang="en-US" dirty="0"/>
              <a:t>For instance, in the football player example we might combine weight and height into a “body size” predictor</a:t>
            </a:r>
          </a:p>
          <a:p>
            <a:pPr lvl="1"/>
            <a:r>
              <a:rPr lang="en-US" dirty="0"/>
              <a:t>Collect more data – often reduces the multicollinearity levels</a:t>
            </a:r>
          </a:p>
          <a:p>
            <a:pPr marL="182880" lvl="1" indent="0">
              <a:buNone/>
            </a:pPr>
            <a:endParaRPr lang="en-US" dirty="0"/>
          </a:p>
        </p:txBody>
      </p:sp>
      <p:sp>
        <p:nvSpPr>
          <p:cNvPr id="4" name="Text Placeholder 3">
            <a:extLst>
              <a:ext uri="{FF2B5EF4-FFF2-40B4-BE49-F238E27FC236}">
                <a16:creationId xmlns:a16="http://schemas.microsoft.com/office/drawing/2014/main" id="{36F75AB1-EAEB-4542-A57A-3A3CA6A8B121}"/>
              </a:ext>
            </a:extLst>
          </p:cNvPr>
          <p:cNvSpPr>
            <a:spLocks noGrp="1"/>
          </p:cNvSpPr>
          <p:nvPr>
            <p:ph type="body" sz="quarter" idx="10"/>
          </p:nvPr>
        </p:nvSpPr>
        <p:spPr/>
        <p:txBody>
          <a:bodyPr/>
          <a:lstStyle/>
          <a:p>
            <a:r>
              <a:rPr lang="en-US" dirty="0"/>
              <a:t>Interpretation</a:t>
            </a:r>
          </a:p>
        </p:txBody>
      </p:sp>
    </p:spTree>
    <p:extLst>
      <p:ext uri="{BB962C8B-B14F-4D97-AF65-F5344CB8AC3E}">
        <p14:creationId xmlns:p14="http://schemas.microsoft.com/office/powerpoint/2010/main" val="29708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C620-D51F-307E-6B23-3871FD8FCC05}"/>
              </a:ext>
            </a:extLst>
          </p:cNvPr>
          <p:cNvSpPr>
            <a:spLocks noGrp="1"/>
          </p:cNvSpPr>
          <p:nvPr>
            <p:ph type="title"/>
          </p:nvPr>
        </p:nvSpPr>
        <p:spPr/>
        <p:txBody>
          <a:bodyPr>
            <a:normAutofit fontScale="90000"/>
          </a:bodyPr>
          <a:lstStyle/>
          <a:p>
            <a:r>
              <a:rPr lang="en-US" dirty="0"/>
              <a:t>Variance Inflation Factor</a:t>
            </a:r>
          </a:p>
        </p:txBody>
      </p:sp>
      <p:sp>
        <p:nvSpPr>
          <p:cNvPr id="4" name="Text Placeholder 3">
            <a:extLst>
              <a:ext uri="{FF2B5EF4-FFF2-40B4-BE49-F238E27FC236}">
                <a16:creationId xmlns:a16="http://schemas.microsoft.com/office/drawing/2014/main" id="{FD38EEB4-B180-37FC-7572-F4FF939C857E}"/>
              </a:ext>
            </a:extLst>
          </p:cNvPr>
          <p:cNvSpPr>
            <a:spLocks noGrp="1"/>
          </p:cNvSpPr>
          <p:nvPr>
            <p:ph type="body" sz="quarter" idx="10"/>
          </p:nvPr>
        </p:nvSpPr>
        <p:spPr/>
        <p:txBody>
          <a:bodyPr/>
          <a:lstStyle/>
          <a:p>
            <a:r>
              <a:rPr lang="en-US" dirty="0"/>
              <a:t>Allen Cognitive Level Test Data</a:t>
            </a:r>
          </a:p>
        </p:txBody>
      </p:sp>
      <p:pic>
        <p:nvPicPr>
          <p:cNvPr id="6" name="Picture 5">
            <a:extLst>
              <a:ext uri="{FF2B5EF4-FFF2-40B4-BE49-F238E27FC236}">
                <a16:creationId xmlns:a16="http://schemas.microsoft.com/office/drawing/2014/main" id="{66B19E58-5482-9E42-F417-D0441A54DAA6}"/>
              </a:ext>
            </a:extLst>
          </p:cNvPr>
          <p:cNvPicPr>
            <a:picLocks noChangeAspect="1"/>
          </p:cNvPicPr>
          <p:nvPr/>
        </p:nvPicPr>
        <p:blipFill>
          <a:blip r:embed="rId2"/>
          <a:stretch>
            <a:fillRect/>
          </a:stretch>
        </p:blipFill>
        <p:spPr>
          <a:xfrm>
            <a:off x="3759918" y="1295400"/>
            <a:ext cx="1713456" cy="3403600"/>
          </a:xfrm>
          <a:prstGeom prst="rect">
            <a:avLst/>
          </a:prstGeom>
        </p:spPr>
      </p:pic>
    </p:spTree>
    <p:extLst>
      <p:ext uri="{BB962C8B-B14F-4D97-AF65-F5344CB8AC3E}">
        <p14:creationId xmlns:p14="http://schemas.microsoft.com/office/powerpoint/2010/main" val="2187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Multicollinearity</a:t>
            </a:r>
          </a:p>
        </p:txBody>
      </p:sp>
      <p:sp>
        <p:nvSpPr>
          <p:cNvPr id="9" name="TextBox 8">
            <a:extLst>
              <a:ext uri="{FF2B5EF4-FFF2-40B4-BE49-F238E27FC236}">
                <a16:creationId xmlns:a16="http://schemas.microsoft.com/office/drawing/2014/main" id="{98B2FC8D-3173-42D2-8540-10CF6F618D0E}"/>
              </a:ext>
            </a:extLst>
          </p:cNvPr>
          <p:cNvSpPr txBox="1"/>
          <p:nvPr/>
        </p:nvSpPr>
        <p:spPr>
          <a:xfrm>
            <a:off x="124772" y="1287101"/>
            <a:ext cx="1915887" cy="1169551"/>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solidFill>
                  <a:schemeClr val="bg1"/>
                </a:solidFill>
                <a:latin typeface="+mj-lt"/>
              </a:rPr>
              <a:t>Three predictors</a:t>
            </a:r>
          </a:p>
          <a:p>
            <a:pPr marL="171450" indent="-171450" algn="l">
              <a:buFont typeface="Arial" panose="020B0604020202020204" pitchFamily="34" charset="0"/>
              <a:buChar char="•"/>
            </a:pPr>
            <a:r>
              <a:rPr lang="en-US" sz="1400" dirty="0">
                <a:solidFill>
                  <a:schemeClr val="bg1"/>
                </a:solidFill>
                <a:latin typeface="+mj-lt"/>
              </a:rPr>
              <a:t>23 samples</a:t>
            </a:r>
          </a:p>
          <a:p>
            <a:pPr marL="171450" indent="-171450" algn="l">
              <a:buFont typeface="Arial" panose="020B0604020202020204" pitchFamily="34" charset="0"/>
              <a:buChar char="•"/>
            </a:pPr>
            <a:r>
              <a:rPr lang="en-US" sz="1400" dirty="0">
                <a:solidFill>
                  <a:schemeClr val="bg1"/>
                </a:solidFill>
                <a:latin typeface="+mj-lt"/>
              </a:rPr>
              <a:t>Vocab and Abstract clearly highly correlated</a:t>
            </a:r>
          </a:p>
        </p:txBody>
      </p:sp>
      <p:pic>
        <p:nvPicPr>
          <p:cNvPr id="7" name="Picture 6">
            <a:extLst>
              <a:ext uri="{FF2B5EF4-FFF2-40B4-BE49-F238E27FC236}">
                <a16:creationId xmlns:a16="http://schemas.microsoft.com/office/drawing/2014/main" id="{B21CDF0A-2C9C-88DC-DE88-E73C4A8B064D}"/>
              </a:ext>
            </a:extLst>
          </p:cNvPr>
          <p:cNvPicPr>
            <a:picLocks noChangeAspect="1"/>
          </p:cNvPicPr>
          <p:nvPr/>
        </p:nvPicPr>
        <p:blipFill>
          <a:blip r:embed="rId2"/>
          <a:stretch>
            <a:fillRect/>
          </a:stretch>
        </p:blipFill>
        <p:spPr>
          <a:xfrm>
            <a:off x="5379749" y="1349447"/>
            <a:ext cx="2676525" cy="1173191"/>
          </a:xfrm>
          <a:prstGeom prst="rect">
            <a:avLst/>
          </a:prstGeom>
        </p:spPr>
      </p:pic>
      <p:pic>
        <p:nvPicPr>
          <p:cNvPr id="11" name="Picture 10">
            <a:extLst>
              <a:ext uri="{FF2B5EF4-FFF2-40B4-BE49-F238E27FC236}">
                <a16:creationId xmlns:a16="http://schemas.microsoft.com/office/drawing/2014/main" id="{0F300487-2AAA-8CCC-E179-8B8413C1C10B}"/>
              </a:ext>
            </a:extLst>
          </p:cNvPr>
          <p:cNvPicPr>
            <a:picLocks noChangeAspect="1"/>
          </p:cNvPicPr>
          <p:nvPr/>
        </p:nvPicPr>
        <p:blipFill>
          <a:blip r:embed="rId3"/>
          <a:stretch>
            <a:fillRect/>
          </a:stretch>
        </p:blipFill>
        <p:spPr>
          <a:xfrm>
            <a:off x="1985241" y="1349447"/>
            <a:ext cx="3174542" cy="3384550"/>
          </a:xfrm>
          <a:prstGeom prst="rect">
            <a:avLst/>
          </a:prstGeom>
        </p:spPr>
      </p:pic>
      <p:pic>
        <p:nvPicPr>
          <p:cNvPr id="13" name="Picture 12">
            <a:extLst>
              <a:ext uri="{FF2B5EF4-FFF2-40B4-BE49-F238E27FC236}">
                <a16:creationId xmlns:a16="http://schemas.microsoft.com/office/drawing/2014/main" id="{B8981759-6F0A-3802-D94A-D6EF4B6BFFB6}"/>
              </a:ext>
            </a:extLst>
          </p:cNvPr>
          <p:cNvPicPr>
            <a:picLocks noChangeAspect="1"/>
          </p:cNvPicPr>
          <p:nvPr/>
        </p:nvPicPr>
        <p:blipFill>
          <a:blip r:embed="rId4"/>
          <a:stretch>
            <a:fillRect/>
          </a:stretch>
        </p:blipFill>
        <p:spPr>
          <a:xfrm>
            <a:off x="5379749" y="3041722"/>
            <a:ext cx="3558020" cy="1055345"/>
          </a:xfrm>
          <a:prstGeom prst="rect">
            <a:avLst/>
          </a:prstGeom>
        </p:spPr>
      </p:pic>
    </p:spTree>
    <p:extLst>
      <p:ext uri="{BB962C8B-B14F-4D97-AF65-F5344CB8AC3E}">
        <p14:creationId xmlns:p14="http://schemas.microsoft.com/office/powerpoint/2010/main" val="331248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C620-D51F-307E-6B23-3871FD8FCC05}"/>
              </a:ext>
            </a:extLst>
          </p:cNvPr>
          <p:cNvSpPr>
            <a:spLocks noGrp="1"/>
          </p:cNvSpPr>
          <p:nvPr>
            <p:ph type="title"/>
          </p:nvPr>
        </p:nvSpPr>
        <p:spPr/>
        <p:txBody>
          <a:bodyPr>
            <a:normAutofit fontScale="90000"/>
          </a:bodyPr>
          <a:lstStyle/>
          <a:p>
            <a:r>
              <a:rPr lang="en-US" dirty="0"/>
              <a:t>Variance Inflation Factor</a:t>
            </a:r>
          </a:p>
        </p:txBody>
      </p:sp>
      <p:sp>
        <p:nvSpPr>
          <p:cNvPr id="4" name="Text Placeholder 3">
            <a:extLst>
              <a:ext uri="{FF2B5EF4-FFF2-40B4-BE49-F238E27FC236}">
                <a16:creationId xmlns:a16="http://schemas.microsoft.com/office/drawing/2014/main" id="{FD38EEB4-B180-37FC-7572-F4FF939C857E}"/>
              </a:ext>
            </a:extLst>
          </p:cNvPr>
          <p:cNvSpPr>
            <a:spLocks noGrp="1"/>
          </p:cNvSpPr>
          <p:nvPr>
            <p:ph type="body" sz="quarter" idx="10"/>
          </p:nvPr>
        </p:nvSpPr>
        <p:spPr/>
        <p:txBody>
          <a:bodyPr/>
          <a:lstStyle/>
          <a:p>
            <a:r>
              <a:rPr lang="en-US" dirty="0"/>
              <a:t>Collecting Additional Data</a:t>
            </a:r>
          </a:p>
        </p:txBody>
      </p:sp>
      <p:pic>
        <p:nvPicPr>
          <p:cNvPr id="5" name="Picture 4">
            <a:extLst>
              <a:ext uri="{FF2B5EF4-FFF2-40B4-BE49-F238E27FC236}">
                <a16:creationId xmlns:a16="http://schemas.microsoft.com/office/drawing/2014/main" id="{7863BBA2-A8A1-1584-329C-FA5A44F2D736}"/>
              </a:ext>
            </a:extLst>
          </p:cNvPr>
          <p:cNvPicPr>
            <a:picLocks noChangeAspect="1"/>
          </p:cNvPicPr>
          <p:nvPr/>
        </p:nvPicPr>
        <p:blipFill>
          <a:blip r:embed="rId2"/>
          <a:stretch>
            <a:fillRect/>
          </a:stretch>
        </p:blipFill>
        <p:spPr>
          <a:xfrm>
            <a:off x="3075278" y="1282699"/>
            <a:ext cx="2993443" cy="3349625"/>
          </a:xfrm>
          <a:prstGeom prst="rect">
            <a:avLst/>
          </a:prstGeom>
        </p:spPr>
      </p:pic>
    </p:spTree>
    <p:extLst>
      <p:ext uri="{BB962C8B-B14F-4D97-AF65-F5344CB8AC3E}">
        <p14:creationId xmlns:p14="http://schemas.microsoft.com/office/powerpoint/2010/main" val="261155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400-DB3B-4F5F-B223-6572424F7FCE}"/>
              </a:ext>
            </a:extLst>
          </p:cNvPr>
          <p:cNvSpPr>
            <a:spLocks noGrp="1"/>
          </p:cNvSpPr>
          <p:nvPr>
            <p:ph type="title"/>
          </p:nvPr>
        </p:nvSpPr>
        <p:spPr/>
        <p:txBody>
          <a:bodyPr>
            <a:normAutofit fontScale="90000"/>
          </a:bodyPr>
          <a:lstStyle/>
          <a:p>
            <a:r>
              <a:rPr lang="en-US" dirty="0"/>
              <a:t>Diagnosing Underperforming Models</a:t>
            </a:r>
          </a:p>
        </p:txBody>
      </p:sp>
      <p:sp>
        <p:nvSpPr>
          <p:cNvPr id="4" name="Text Placeholder 3">
            <a:extLst>
              <a:ext uri="{FF2B5EF4-FFF2-40B4-BE49-F238E27FC236}">
                <a16:creationId xmlns:a16="http://schemas.microsoft.com/office/drawing/2014/main" id="{64F2B923-FE80-4FED-AC69-7448BD00F3D5}"/>
              </a:ext>
            </a:extLst>
          </p:cNvPr>
          <p:cNvSpPr>
            <a:spLocks noGrp="1"/>
          </p:cNvSpPr>
          <p:nvPr>
            <p:ph type="body" sz="quarter" idx="10"/>
          </p:nvPr>
        </p:nvSpPr>
        <p:spPr/>
        <p:txBody>
          <a:bodyPr>
            <a:normAutofit/>
          </a:bodyPr>
          <a:lstStyle/>
          <a:p>
            <a:r>
              <a:rPr lang="en-US" dirty="0"/>
              <a:t>Multicollinearity</a:t>
            </a:r>
          </a:p>
        </p:txBody>
      </p:sp>
      <p:sp>
        <p:nvSpPr>
          <p:cNvPr id="9" name="TextBox 8">
            <a:extLst>
              <a:ext uri="{FF2B5EF4-FFF2-40B4-BE49-F238E27FC236}">
                <a16:creationId xmlns:a16="http://schemas.microsoft.com/office/drawing/2014/main" id="{98B2FC8D-3173-42D2-8540-10CF6F618D0E}"/>
              </a:ext>
            </a:extLst>
          </p:cNvPr>
          <p:cNvSpPr txBox="1"/>
          <p:nvPr/>
        </p:nvSpPr>
        <p:spPr>
          <a:xfrm>
            <a:off x="325663" y="1300956"/>
            <a:ext cx="1915887" cy="523220"/>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solidFill>
                  <a:schemeClr val="bg1"/>
                </a:solidFill>
                <a:latin typeface="+mj-lt"/>
              </a:rPr>
              <a:t>Three predictors</a:t>
            </a:r>
          </a:p>
          <a:p>
            <a:pPr marL="171450" indent="-171450" algn="l">
              <a:buFont typeface="Arial" panose="020B0604020202020204" pitchFamily="34" charset="0"/>
              <a:buChar char="•"/>
            </a:pPr>
            <a:r>
              <a:rPr lang="en-US" sz="1400" dirty="0">
                <a:solidFill>
                  <a:schemeClr val="bg1"/>
                </a:solidFill>
                <a:latin typeface="+mj-lt"/>
              </a:rPr>
              <a:t>69 samples</a:t>
            </a:r>
          </a:p>
        </p:txBody>
      </p:sp>
      <p:pic>
        <p:nvPicPr>
          <p:cNvPr id="5" name="Picture 4">
            <a:extLst>
              <a:ext uri="{FF2B5EF4-FFF2-40B4-BE49-F238E27FC236}">
                <a16:creationId xmlns:a16="http://schemas.microsoft.com/office/drawing/2014/main" id="{8260C9CC-CEC9-1B49-0DA5-8DBE87E10600}"/>
              </a:ext>
            </a:extLst>
          </p:cNvPr>
          <p:cNvPicPr>
            <a:picLocks noChangeAspect="1"/>
          </p:cNvPicPr>
          <p:nvPr/>
        </p:nvPicPr>
        <p:blipFill>
          <a:blip r:embed="rId2"/>
          <a:stretch>
            <a:fillRect/>
          </a:stretch>
        </p:blipFill>
        <p:spPr>
          <a:xfrm>
            <a:off x="2120464" y="1312501"/>
            <a:ext cx="3367235" cy="3557155"/>
          </a:xfrm>
          <a:prstGeom prst="rect">
            <a:avLst/>
          </a:prstGeom>
        </p:spPr>
      </p:pic>
      <p:pic>
        <p:nvPicPr>
          <p:cNvPr id="8" name="Picture 7">
            <a:extLst>
              <a:ext uri="{FF2B5EF4-FFF2-40B4-BE49-F238E27FC236}">
                <a16:creationId xmlns:a16="http://schemas.microsoft.com/office/drawing/2014/main" id="{9AD4A095-1C65-2C58-AFD6-BAE53CC59599}"/>
              </a:ext>
            </a:extLst>
          </p:cNvPr>
          <p:cNvPicPr>
            <a:picLocks noChangeAspect="1"/>
          </p:cNvPicPr>
          <p:nvPr/>
        </p:nvPicPr>
        <p:blipFill>
          <a:blip r:embed="rId3"/>
          <a:stretch>
            <a:fillRect/>
          </a:stretch>
        </p:blipFill>
        <p:spPr>
          <a:xfrm>
            <a:off x="5689877" y="1312501"/>
            <a:ext cx="3185246" cy="733078"/>
          </a:xfrm>
          <a:prstGeom prst="rect">
            <a:avLst/>
          </a:prstGeom>
        </p:spPr>
      </p:pic>
    </p:spTree>
    <p:extLst>
      <p:ext uri="{BB962C8B-B14F-4D97-AF65-F5344CB8AC3E}">
        <p14:creationId xmlns:p14="http://schemas.microsoft.com/office/powerpoint/2010/main" val="367924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10CF09E-04C6-F9CF-4248-9A61DC7A1672}"/>
              </a:ext>
            </a:extLst>
          </p:cNvPr>
          <p:cNvSpPr>
            <a:spLocks noGrp="1"/>
          </p:cNvSpPr>
          <p:nvPr>
            <p:ph type="body" sz="quarter" idx="11"/>
          </p:nvPr>
        </p:nvSpPr>
        <p:spPr/>
        <p:txBody>
          <a:bodyPr/>
          <a:lstStyle/>
          <a:p>
            <a:r>
              <a:rPr lang="en-US" dirty="0"/>
              <a:t>Predicting Fuel Efficiency from Engine Horsepower</a:t>
            </a:r>
          </a:p>
        </p:txBody>
      </p:sp>
      <p:sp>
        <p:nvSpPr>
          <p:cNvPr id="5" name="Text Placeholder 4">
            <a:extLst>
              <a:ext uri="{FF2B5EF4-FFF2-40B4-BE49-F238E27FC236}">
                <a16:creationId xmlns:a16="http://schemas.microsoft.com/office/drawing/2014/main" id="{60A27062-6A28-A17A-767F-EFA966B5C1F9}"/>
              </a:ext>
            </a:extLst>
          </p:cNvPr>
          <p:cNvSpPr>
            <a:spLocks noGrp="1"/>
          </p:cNvSpPr>
          <p:nvPr>
            <p:ph type="body" sz="quarter" idx="10"/>
          </p:nvPr>
        </p:nvSpPr>
        <p:spPr/>
        <p:txBody>
          <a:bodyPr/>
          <a:lstStyle/>
          <a:p>
            <a:r>
              <a:rPr lang="en-US" dirty="0"/>
              <a:t>Model Diagnosis Example</a:t>
            </a:r>
          </a:p>
        </p:txBody>
      </p:sp>
    </p:spTree>
    <p:extLst>
      <p:ext uri="{BB962C8B-B14F-4D97-AF65-F5344CB8AC3E}">
        <p14:creationId xmlns:p14="http://schemas.microsoft.com/office/powerpoint/2010/main" val="23353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3576-1EBB-4A56-87C7-4DC00A0154F2}"/>
              </a:ext>
            </a:extLst>
          </p:cNvPr>
          <p:cNvSpPr>
            <a:spLocks noGrp="1"/>
          </p:cNvSpPr>
          <p:nvPr>
            <p:ph type="title"/>
          </p:nvPr>
        </p:nvSpPr>
        <p:spPr/>
        <p:txBody>
          <a:bodyPr>
            <a:normAutofit fontScale="90000"/>
          </a:bodyPr>
          <a:lstStyle/>
          <a:p>
            <a:r>
              <a:rPr lang="en-US" dirty="0"/>
              <a:t>Linear Regression Model Diagnosis</a:t>
            </a:r>
          </a:p>
        </p:txBody>
      </p:sp>
      <p:sp>
        <p:nvSpPr>
          <p:cNvPr id="5" name="Content Placeholder 4">
            <a:extLst>
              <a:ext uri="{FF2B5EF4-FFF2-40B4-BE49-F238E27FC236}">
                <a16:creationId xmlns:a16="http://schemas.microsoft.com/office/drawing/2014/main" id="{F0B6DF0B-9709-FF05-8E96-623D7BC1167B}"/>
              </a:ext>
            </a:extLst>
          </p:cNvPr>
          <p:cNvSpPr>
            <a:spLocks noGrp="1"/>
          </p:cNvSpPr>
          <p:nvPr>
            <p:ph idx="1"/>
          </p:nvPr>
        </p:nvSpPr>
        <p:spPr>
          <a:xfrm>
            <a:off x="628650" y="1369219"/>
            <a:ext cx="7886700" cy="2735713"/>
          </a:xfrm>
        </p:spPr>
        <p:txBody>
          <a:bodyPr/>
          <a:lstStyle/>
          <a:p>
            <a:r>
              <a:rPr lang="en-US" dirty="0"/>
              <a:t>Whenever working with a parametric model, problems arise when the assumptions of the model are not met.</a:t>
            </a:r>
          </a:p>
          <a:p>
            <a:r>
              <a:rPr lang="en-US" dirty="0"/>
              <a:t>A significant part of linear regression model diagnosis is looking for violations of the four basic assumptions:</a:t>
            </a:r>
          </a:p>
          <a:p>
            <a:pPr lvl="1"/>
            <a:r>
              <a:rPr lang="en-US" dirty="0"/>
              <a:t>Linearity of the response-predictor relationship</a:t>
            </a:r>
          </a:p>
          <a:p>
            <a:pPr lvl="1"/>
            <a:r>
              <a:rPr lang="en-US" dirty="0"/>
              <a:t>Independence of the error terms (residuals)</a:t>
            </a:r>
          </a:p>
          <a:p>
            <a:pPr lvl="1"/>
            <a:r>
              <a:rPr lang="en-US" dirty="0"/>
              <a:t>Normal distribution of the error terms</a:t>
            </a:r>
          </a:p>
          <a:p>
            <a:pPr lvl="1"/>
            <a:r>
              <a:rPr lang="en-US" dirty="0"/>
              <a:t>Equal (constant) variance of the error terms (homoscedastic)</a:t>
            </a:r>
          </a:p>
          <a:p>
            <a:pPr marL="0" indent="0">
              <a:buNone/>
            </a:pPr>
            <a:endParaRPr lang="en-US" dirty="0"/>
          </a:p>
          <a:p>
            <a:pPr marL="0" indent="0">
              <a:buNone/>
            </a:pPr>
            <a:endParaRPr lang="en-US" dirty="0"/>
          </a:p>
        </p:txBody>
      </p:sp>
      <p:sp>
        <p:nvSpPr>
          <p:cNvPr id="3" name="Text Placeholder 2">
            <a:extLst>
              <a:ext uri="{FF2B5EF4-FFF2-40B4-BE49-F238E27FC236}">
                <a16:creationId xmlns:a16="http://schemas.microsoft.com/office/drawing/2014/main" id="{6F015F74-3A96-455B-B149-206F3022195D}"/>
              </a:ext>
            </a:extLst>
          </p:cNvPr>
          <p:cNvSpPr>
            <a:spLocks noGrp="1"/>
          </p:cNvSpPr>
          <p:nvPr>
            <p:ph type="body" sz="quarter" idx="10"/>
          </p:nvPr>
        </p:nvSpPr>
        <p:spPr/>
        <p:txBody>
          <a:bodyPr/>
          <a:lstStyle/>
          <a:p>
            <a:r>
              <a:rPr lang="en-US" dirty="0"/>
              <a:t>Overview</a:t>
            </a:r>
          </a:p>
        </p:txBody>
      </p:sp>
      <p:sp>
        <p:nvSpPr>
          <p:cNvPr id="6" name="Oval 5">
            <a:extLst>
              <a:ext uri="{FF2B5EF4-FFF2-40B4-BE49-F238E27FC236}">
                <a16:creationId xmlns:a16="http://schemas.microsoft.com/office/drawing/2014/main" id="{86DF84B6-3AD6-EACF-3504-683C4B825A38}"/>
              </a:ext>
            </a:extLst>
          </p:cNvPr>
          <p:cNvSpPr/>
          <p:nvPr/>
        </p:nvSpPr>
        <p:spPr>
          <a:xfrm>
            <a:off x="1032812" y="2664687"/>
            <a:ext cx="217087" cy="13218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72CA20A-7644-EA1B-CD0E-3DAF271304C7}"/>
              </a:ext>
            </a:extLst>
          </p:cNvPr>
          <p:cNvCxnSpPr/>
          <p:nvPr/>
        </p:nvCxnSpPr>
        <p:spPr>
          <a:xfrm flipH="1" flipV="1">
            <a:off x="1249899" y="3986521"/>
            <a:ext cx="1019655" cy="467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1572E8-6F83-823E-A71F-DBAC356D1AD4}"/>
              </a:ext>
            </a:extLst>
          </p:cNvPr>
          <p:cNvSpPr txBox="1"/>
          <p:nvPr/>
        </p:nvSpPr>
        <p:spPr>
          <a:xfrm>
            <a:off x="2545847" y="4295706"/>
            <a:ext cx="1907741" cy="523220"/>
          </a:xfrm>
          <a:prstGeom prst="rect">
            <a:avLst/>
          </a:prstGeom>
          <a:noFill/>
        </p:spPr>
        <p:txBody>
          <a:bodyPr wrap="square" rtlCol="0">
            <a:spAutoFit/>
          </a:bodyPr>
          <a:lstStyle/>
          <a:p>
            <a:pPr algn="l"/>
            <a:r>
              <a:rPr lang="en-US" sz="1400" dirty="0">
                <a:solidFill>
                  <a:schemeClr val="bg1"/>
                </a:solidFill>
                <a:latin typeface="+mj-lt"/>
              </a:rPr>
              <a:t>Can be remembered with the acronym LINE </a:t>
            </a:r>
          </a:p>
        </p:txBody>
      </p:sp>
    </p:spTree>
    <p:extLst>
      <p:ext uri="{BB962C8B-B14F-4D97-AF65-F5344CB8AC3E}">
        <p14:creationId xmlns:p14="http://schemas.microsoft.com/office/powerpoint/2010/main" val="81163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2891B-B2BA-92BD-BDF4-C32D0EC64ADC}"/>
              </a:ext>
            </a:extLst>
          </p:cNvPr>
          <p:cNvSpPr>
            <a:spLocks noGrp="1"/>
          </p:cNvSpPr>
          <p:nvPr>
            <p:ph type="title"/>
          </p:nvPr>
        </p:nvSpPr>
        <p:spPr/>
        <p:txBody>
          <a:bodyPr>
            <a:normAutofit fontScale="90000"/>
          </a:bodyPr>
          <a:lstStyle/>
          <a:p>
            <a:r>
              <a:rPr lang="en-US" dirty="0"/>
              <a:t>Model Diagnosis Example</a:t>
            </a:r>
          </a:p>
        </p:txBody>
      </p:sp>
      <p:sp>
        <p:nvSpPr>
          <p:cNvPr id="6" name="Text Placeholder 5">
            <a:extLst>
              <a:ext uri="{FF2B5EF4-FFF2-40B4-BE49-F238E27FC236}">
                <a16:creationId xmlns:a16="http://schemas.microsoft.com/office/drawing/2014/main" id="{8DAE3D11-8109-E360-2719-5B60F07F99C1}"/>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4F157AB9-4E5F-7C55-31CE-781660F9A766}"/>
              </a:ext>
            </a:extLst>
          </p:cNvPr>
          <p:cNvPicPr>
            <a:picLocks noChangeAspect="1"/>
          </p:cNvPicPr>
          <p:nvPr/>
        </p:nvPicPr>
        <p:blipFill>
          <a:blip r:embed="rId2"/>
          <a:stretch>
            <a:fillRect/>
          </a:stretch>
        </p:blipFill>
        <p:spPr>
          <a:xfrm>
            <a:off x="721233" y="1892866"/>
            <a:ext cx="7701534" cy="3099493"/>
          </a:xfrm>
          <a:prstGeom prst="rect">
            <a:avLst/>
          </a:prstGeom>
        </p:spPr>
      </p:pic>
      <p:sp>
        <p:nvSpPr>
          <p:cNvPr id="7" name="TextBox 6">
            <a:extLst>
              <a:ext uri="{FF2B5EF4-FFF2-40B4-BE49-F238E27FC236}">
                <a16:creationId xmlns:a16="http://schemas.microsoft.com/office/drawing/2014/main" id="{B3B06014-E3F7-F359-4832-A15E788226A1}"/>
              </a:ext>
            </a:extLst>
          </p:cNvPr>
          <p:cNvSpPr txBox="1"/>
          <p:nvPr/>
        </p:nvSpPr>
        <p:spPr>
          <a:xfrm>
            <a:off x="3447089" y="1434872"/>
            <a:ext cx="3137907" cy="276999"/>
          </a:xfrm>
          <a:prstGeom prst="rect">
            <a:avLst/>
          </a:prstGeom>
          <a:noFill/>
        </p:spPr>
        <p:txBody>
          <a:bodyPr wrap="square" rtlCol="0">
            <a:spAutoFit/>
          </a:bodyPr>
          <a:lstStyle/>
          <a:p>
            <a:pPr algn="l"/>
            <a:r>
              <a:rPr lang="en-US" sz="1200" dirty="0">
                <a:solidFill>
                  <a:schemeClr val="bg1"/>
                </a:solidFill>
                <a:latin typeface="+mj-lt"/>
              </a:rPr>
              <a:t>Objective:  predict MPG (City) from Horsepower</a:t>
            </a:r>
          </a:p>
        </p:txBody>
      </p:sp>
    </p:spTree>
    <p:extLst>
      <p:ext uri="{BB962C8B-B14F-4D97-AF65-F5344CB8AC3E}">
        <p14:creationId xmlns:p14="http://schemas.microsoft.com/office/powerpoint/2010/main" val="288709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Fit Simple Linear Regression Model to Data and Assess</a:t>
            </a:r>
          </a:p>
        </p:txBody>
      </p:sp>
      <p:pic>
        <p:nvPicPr>
          <p:cNvPr id="6" name="Picture 5">
            <a:extLst>
              <a:ext uri="{FF2B5EF4-FFF2-40B4-BE49-F238E27FC236}">
                <a16:creationId xmlns:a16="http://schemas.microsoft.com/office/drawing/2014/main" id="{B70EE4E2-3E9F-1336-B6B2-E021C084722E}"/>
              </a:ext>
            </a:extLst>
          </p:cNvPr>
          <p:cNvPicPr>
            <a:picLocks noChangeAspect="1"/>
          </p:cNvPicPr>
          <p:nvPr/>
        </p:nvPicPr>
        <p:blipFill>
          <a:blip r:embed="rId2"/>
          <a:stretch>
            <a:fillRect/>
          </a:stretch>
        </p:blipFill>
        <p:spPr>
          <a:xfrm>
            <a:off x="1719262" y="2028825"/>
            <a:ext cx="5705475" cy="1085850"/>
          </a:xfrm>
          <a:prstGeom prst="rect">
            <a:avLst/>
          </a:prstGeom>
        </p:spPr>
      </p:pic>
    </p:spTree>
    <p:extLst>
      <p:ext uri="{BB962C8B-B14F-4D97-AF65-F5344CB8AC3E}">
        <p14:creationId xmlns:p14="http://schemas.microsoft.com/office/powerpoint/2010/main" val="89004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177D247-E874-E944-5517-6E499017E040}"/>
              </a:ext>
            </a:extLst>
          </p:cNvPr>
          <p:cNvPicPr>
            <a:picLocks noChangeAspect="1"/>
          </p:cNvPicPr>
          <p:nvPr/>
        </p:nvPicPr>
        <p:blipFill>
          <a:blip r:embed="rId2"/>
          <a:stretch>
            <a:fillRect/>
          </a:stretch>
        </p:blipFill>
        <p:spPr>
          <a:xfrm>
            <a:off x="2518432" y="1127350"/>
            <a:ext cx="4107136" cy="3884582"/>
          </a:xfrm>
          <a:prstGeom prst="rect">
            <a:avLst/>
          </a:prstGeom>
        </p:spPr>
      </p:pic>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Residuals Plot</a:t>
            </a:r>
          </a:p>
          <a:p>
            <a:endParaRPr lang="en-US" dirty="0"/>
          </a:p>
        </p:txBody>
      </p:sp>
      <p:sp>
        <p:nvSpPr>
          <p:cNvPr id="9" name="TextBox 8">
            <a:extLst>
              <a:ext uri="{FF2B5EF4-FFF2-40B4-BE49-F238E27FC236}">
                <a16:creationId xmlns:a16="http://schemas.microsoft.com/office/drawing/2014/main" id="{ACBC071D-6C54-2358-5F98-BCCA81718089}"/>
              </a:ext>
            </a:extLst>
          </p:cNvPr>
          <p:cNvSpPr txBox="1"/>
          <p:nvPr/>
        </p:nvSpPr>
        <p:spPr>
          <a:xfrm>
            <a:off x="7170475" y="1470169"/>
            <a:ext cx="1835378" cy="523220"/>
          </a:xfrm>
          <a:prstGeom prst="rect">
            <a:avLst/>
          </a:prstGeom>
          <a:noFill/>
        </p:spPr>
        <p:txBody>
          <a:bodyPr wrap="square" rtlCol="0">
            <a:spAutoFit/>
          </a:bodyPr>
          <a:lstStyle/>
          <a:p>
            <a:pPr algn="l"/>
            <a:r>
              <a:rPr lang="en-US" sz="1400" dirty="0">
                <a:solidFill>
                  <a:schemeClr val="bg1"/>
                </a:solidFill>
                <a:latin typeface="+mj-lt"/>
              </a:rPr>
              <a:t>Need to convert to a one-dimensional array</a:t>
            </a:r>
          </a:p>
        </p:txBody>
      </p:sp>
      <p:cxnSp>
        <p:nvCxnSpPr>
          <p:cNvPr id="11" name="Straight Arrow Connector 10">
            <a:extLst>
              <a:ext uri="{FF2B5EF4-FFF2-40B4-BE49-F238E27FC236}">
                <a16:creationId xmlns:a16="http://schemas.microsoft.com/office/drawing/2014/main" id="{742292A0-EF17-178F-B682-34BCF58A18CC}"/>
              </a:ext>
            </a:extLst>
          </p:cNvPr>
          <p:cNvCxnSpPr>
            <a:cxnSpLocks/>
            <a:stCxn id="9" idx="1"/>
          </p:cNvCxnSpPr>
          <p:nvPr/>
        </p:nvCxnSpPr>
        <p:spPr>
          <a:xfrm flipH="1" flipV="1">
            <a:off x="5400881" y="1302527"/>
            <a:ext cx="1769594" cy="429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8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Residuals Plot – Easier Way With Seaborn</a:t>
            </a:r>
          </a:p>
          <a:p>
            <a:endParaRPr lang="en-US" dirty="0"/>
          </a:p>
        </p:txBody>
      </p:sp>
      <p:pic>
        <p:nvPicPr>
          <p:cNvPr id="5" name="Picture 4">
            <a:extLst>
              <a:ext uri="{FF2B5EF4-FFF2-40B4-BE49-F238E27FC236}">
                <a16:creationId xmlns:a16="http://schemas.microsoft.com/office/drawing/2014/main" id="{0D7FD48B-84FD-AFCC-BE56-D8A85F613045}"/>
              </a:ext>
            </a:extLst>
          </p:cNvPr>
          <p:cNvPicPr>
            <a:picLocks noChangeAspect="1"/>
          </p:cNvPicPr>
          <p:nvPr/>
        </p:nvPicPr>
        <p:blipFill>
          <a:blip r:embed="rId2"/>
          <a:stretch>
            <a:fillRect/>
          </a:stretch>
        </p:blipFill>
        <p:spPr>
          <a:xfrm>
            <a:off x="2183106" y="1189038"/>
            <a:ext cx="4777787" cy="3735682"/>
          </a:xfrm>
          <a:prstGeom prst="rect">
            <a:avLst/>
          </a:prstGeom>
        </p:spPr>
      </p:pic>
    </p:spTree>
    <p:extLst>
      <p:ext uri="{BB962C8B-B14F-4D97-AF65-F5344CB8AC3E}">
        <p14:creationId xmlns:p14="http://schemas.microsoft.com/office/powerpoint/2010/main" val="141099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Standardized Residuals Plot</a:t>
            </a:r>
          </a:p>
          <a:p>
            <a:endParaRPr lang="en-US" dirty="0"/>
          </a:p>
        </p:txBody>
      </p:sp>
      <p:pic>
        <p:nvPicPr>
          <p:cNvPr id="5" name="Picture 4">
            <a:extLst>
              <a:ext uri="{FF2B5EF4-FFF2-40B4-BE49-F238E27FC236}">
                <a16:creationId xmlns:a16="http://schemas.microsoft.com/office/drawing/2014/main" id="{5117F62C-6A44-F39A-E971-BE384F410574}"/>
              </a:ext>
            </a:extLst>
          </p:cNvPr>
          <p:cNvPicPr>
            <a:picLocks noChangeAspect="1"/>
          </p:cNvPicPr>
          <p:nvPr/>
        </p:nvPicPr>
        <p:blipFill>
          <a:blip r:embed="rId2"/>
          <a:stretch>
            <a:fillRect/>
          </a:stretch>
        </p:blipFill>
        <p:spPr>
          <a:xfrm>
            <a:off x="2559505" y="1189038"/>
            <a:ext cx="4024990" cy="3574952"/>
          </a:xfrm>
          <a:prstGeom prst="rect">
            <a:avLst/>
          </a:prstGeom>
        </p:spPr>
      </p:pic>
      <p:sp>
        <p:nvSpPr>
          <p:cNvPr id="6" name="Oval 5">
            <a:extLst>
              <a:ext uri="{FF2B5EF4-FFF2-40B4-BE49-F238E27FC236}">
                <a16:creationId xmlns:a16="http://schemas.microsoft.com/office/drawing/2014/main" id="{C0D913FF-BFDA-2CDF-D46E-B36A6F32B718}"/>
              </a:ext>
            </a:extLst>
          </p:cNvPr>
          <p:cNvSpPr/>
          <p:nvPr/>
        </p:nvSpPr>
        <p:spPr>
          <a:xfrm>
            <a:off x="3137905" y="2184035"/>
            <a:ext cx="611793" cy="881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A74A8D-64DC-93D2-CEA5-EBF0DA577DED}"/>
              </a:ext>
            </a:extLst>
          </p:cNvPr>
          <p:cNvSpPr txBox="1"/>
          <p:nvPr/>
        </p:nvSpPr>
        <p:spPr>
          <a:xfrm>
            <a:off x="4068500" y="2184035"/>
            <a:ext cx="1098596" cy="830997"/>
          </a:xfrm>
          <a:prstGeom prst="rect">
            <a:avLst/>
          </a:prstGeom>
          <a:noFill/>
        </p:spPr>
        <p:txBody>
          <a:bodyPr wrap="square" rtlCol="0">
            <a:spAutoFit/>
          </a:bodyPr>
          <a:lstStyle/>
          <a:p>
            <a:pPr algn="l"/>
            <a:r>
              <a:rPr lang="en-US" sz="1200" dirty="0">
                <a:solidFill>
                  <a:srgbClr val="FF0000"/>
                </a:solidFill>
                <a:latin typeface="+mj-lt"/>
              </a:rPr>
              <a:t>Observations with large standardized residuals</a:t>
            </a:r>
          </a:p>
        </p:txBody>
      </p:sp>
      <p:sp>
        <p:nvSpPr>
          <p:cNvPr id="9" name="TextBox 8">
            <a:extLst>
              <a:ext uri="{FF2B5EF4-FFF2-40B4-BE49-F238E27FC236}">
                <a16:creationId xmlns:a16="http://schemas.microsoft.com/office/drawing/2014/main" id="{E2654821-87C7-C35E-C5DA-598C600410D1}"/>
              </a:ext>
            </a:extLst>
          </p:cNvPr>
          <p:cNvSpPr txBox="1"/>
          <p:nvPr/>
        </p:nvSpPr>
        <p:spPr>
          <a:xfrm>
            <a:off x="6923533" y="1099877"/>
            <a:ext cx="1835378" cy="307777"/>
          </a:xfrm>
          <a:prstGeom prst="rect">
            <a:avLst/>
          </a:prstGeom>
          <a:noFill/>
        </p:spPr>
        <p:txBody>
          <a:bodyPr wrap="square" rtlCol="0">
            <a:spAutoFit/>
          </a:bodyPr>
          <a:lstStyle/>
          <a:p>
            <a:pPr algn="l"/>
            <a:r>
              <a:rPr lang="en-US" sz="1400" dirty="0">
                <a:solidFill>
                  <a:schemeClr val="bg1"/>
                </a:solidFill>
                <a:latin typeface="+mj-lt"/>
              </a:rPr>
              <a:t>What am I doing here?</a:t>
            </a:r>
          </a:p>
        </p:txBody>
      </p:sp>
      <p:cxnSp>
        <p:nvCxnSpPr>
          <p:cNvPr id="10" name="Straight Arrow Connector 9">
            <a:extLst>
              <a:ext uri="{FF2B5EF4-FFF2-40B4-BE49-F238E27FC236}">
                <a16:creationId xmlns:a16="http://schemas.microsoft.com/office/drawing/2014/main" id="{F934C006-E914-3F54-7878-89B7968A5082}"/>
              </a:ext>
            </a:extLst>
          </p:cNvPr>
          <p:cNvCxnSpPr>
            <a:cxnSpLocks/>
            <a:stCxn id="9" idx="1"/>
          </p:cNvCxnSpPr>
          <p:nvPr/>
        </p:nvCxnSpPr>
        <p:spPr>
          <a:xfrm flipH="1">
            <a:off x="4190452" y="1253766"/>
            <a:ext cx="2733081" cy="76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FCAB8B8-7C41-92A4-642A-FF8DCE20A74E}"/>
              </a:ext>
            </a:extLst>
          </p:cNvPr>
          <p:cNvSpPr/>
          <p:nvPr/>
        </p:nvSpPr>
        <p:spPr>
          <a:xfrm>
            <a:off x="3368918" y="1232629"/>
            <a:ext cx="821534" cy="1962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A5C7752-0E6A-6D79-EEDF-30307CD5D0CA}"/>
              </a:ext>
            </a:extLst>
          </p:cNvPr>
          <p:cNvSpPr/>
          <p:nvPr/>
        </p:nvSpPr>
        <p:spPr>
          <a:xfrm>
            <a:off x="5251442" y="1348877"/>
            <a:ext cx="821534" cy="1962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Investigate Outliers</a:t>
            </a:r>
          </a:p>
        </p:txBody>
      </p:sp>
      <p:pic>
        <p:nvPicPr>
          <p:cNvPr id="8" name="Picture 7">
            <a:extLst>
              <a:ext uri="{FF2B5EF4-FFF2-40B4-BE49-F238E27FC236}">
                <a16:creationId xmlns:a16="http://schemas.microsoft.com/office/drawing/2014/main" id="{7CB922B9-30CB-7746-6DBD-B79DD02D226A}"/>
              </a:ext>
            </a:extLst>
          </p:cNvPr>
          <p:cNvPicPr>
            <a:picLocks noChangeAspect="1"/>
          </p:cNvPicPr>
          <p:nvPr/>
        </p:nvPicPr>
        <p:blipFill>
          <a:blip r:embed="rId2"/>
          <a:stretch>
            <a:fillRect/>
          </a:stretch>
        </p:blipFill>
        <p:spPr>
          <a:xfrm>
            <a:off x="1441938" y="1456298"/>
            <a:ext cx="6316394" cy="1612028"/>
          </a:xfrm>
          <a:prstGeom prst="rect">
            <a:avLst/>
          </a:prstGeom>
        </p:spPr>
      </p:pic>
      <p:pic>
        <p:nvPicPr>
          <p:cNvPr id="10" name="Picture 9">
            <a:extLst>
              <a:ext uri="{FF2B5EF4-FFF2-40B4-BE49-F238E27FC236}">
                <a16:creationId xmlns:a16="http://schemas.microsoft.com/office/drawing/2014/main" id="{2C3C5FEE-8C36-7985-3D0A-1BCB39D70632}"/>
              </a:ext>
            </a:extLst>
          </p:cNvPr>
          <p:cNvPicPr>
            <a:picLocks noChangeAspect="1"/>
          </p:cNvPicPr>
          <p:nvPr/>
        </p:nvPicPr>
        <p:blipFill>
          <a:blip r:embed="rId3"/>
          <a:stretch>
            <a:fillRect/>
          </a:stretch>
        </p:blipFill>
        <p:spPr>
          <a:xfrm>
            <a:off x="1441938" y="3335586"/>
            <a:ext cx="6316394" cy="1534070"/>
          </a:xfrm>
          <a:prstGeom prst="rect">
            <a:avLst/>
          </a:prstGeom>
        </p:spPr>
      </p:pic>
      <p:sp>
        <p:nvSpPr>
          <p:cNvPr id="11" name="TextBox 10">
            <a:extLst>
              <a:ext uri="{FF2B5EF4-FFF2-40B4-BE49-F238E27FC236}">
                <a16:creationId xmlns:a16="http://schemas.microsoft.com/office/drawing/2014/main" id="{3E5599F7-A783-1D9A-4736-1C8276A07C31}"/>
              </a:ext>
            </a:extLst>
          </p:cNvPr>
          <p:cNvSpPr txBox="1"/>
          <p:nvPr/>
        </p:nvSpPr>
        <p:spPr>
          <a:xfrm>
            <a:off x="144725" y="502444"/>
            <a:ext cx="1197272" cy="1384995"/>
          </a:xfrm>
          <a:prstGeom prst="rect">
            <a:avLst/>
          </a:prstGeom>
          <a:noFill/>
        </p:spPr>
        <p:txBody>
          <a:bodyPr wrap="square" rtlCol="0">
            <a:spAutoFit/>
          </a:bodyPr>
          <a:lstStyle/>
          <a:p>
            <a:pPr algn="l"/>
            <a:r>
              <a:rPr lang="en-US" sz="1200" dirty="0">
                <a:solidFill>
                  <a:schemeClr val="bg1"/>
                </a:solidFill>
                <a:latin typeface="+mj-lt"/>
              </a:rPr>
              <a:t>Hybrids are a fundamentally different kind of engine that should probably be treated separately</a:t>
            </a:r>
            <a:endParaRPr lang="en-US" sz="1100" dirty="0">
              <a:solidFill>
                <a:schemeClr val="bg1"/>
              </a:solidFill>
              <a:latin typeface="+mj-lt"/>
            </a:endParaRPr>
          </a:p>
        </p:txBody>
      </p:sp>
      <p:sp>
        <p:nvSpPr>
          <p:cNvPr id="12" name="Oval 11">
            <a:extLst>
              <a:ext uri="{FF2B5EF4-FFF2-40B4-BE49-F238E27FC236}">
                <a16:creationId xmlns:a16="http://schemas.microsoft.com/office/drawing/2014/main" id="{8622AD55-D1F7-6B0E-FFC2-033B96FA48FE}"/>
              </a:ext>
            </a:extLst>
          </p:cNvPr>
          <p:cNvSpPr/>
          <p:nvPr/>
        </p:nvSpPr>
        <p:spPr>
          <a:xfrm>
            <a:off x="3289209" y="2130996"/>
            <a:ext cx="611793" cy="881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D16A3D5-A3BF-9BFB-A13A-4549B01A938C}"/>
              </a:ext>
            </a:extLst>
          </p:cNvPr>
          <p:cNvCxnSpPr>
            <a:stCxn id="11" idx="3"/>
          </p:cNvCxnSpPr>
          <p:nvPr/>
        </p:nvCxnSpPr>
        <p:spPr>
          <a:xfrm>
            <a:off x="1341997" y="1194942"/>
            <a:ext cx="2098515" cy="936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2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Remove Outliers and Re-Run Regression</a:t>
            </a:r>
          </a:p>
        </p:txBody>
      </p:sp>
      <p:pic>
        <p:nvPicPr>
          <p:cNvPr id="6" name="Picture 5">
            <a:extLst>
              <a:ext uri="{FF2B5EF4-FFF2-40B4-BE49-F238E27FC236}">
                <a16:creationId xmlns:a16="http://schemas.microsoft.com/office/drawing/2014/main" id="{38E5FE8E-DA89-3A6A-FF74-054F600566F8}"/>
              </a:ext>
            </a:extLst>
          </p:cNvPr>
          <p:cNvPicPr>
            <a:picLocks noChangeAspect="1"/>
          </p:cNvPicPr>
          <p:nvPr/>
        </p:nvPicPr>
        <p:blipFill>
          <a:blip r:embed="rId2"/>
          <a:stretch>
            <a:fillRect/>
          </a:stretch>
        </p:blipFill>
        <p:spPr>
          <a:xfrm>
            <a:off x="1138237" y="1809270"/>
            <a:ext cx="6867525" cy="1314450"/>
          </a:xfrm>
          <a:prstGeom prst="rect">
            <a:avLst/>
          </a:prstGeom>
        </p:spPr>
      </p:pic>
    </p:spTree>
    <p:extLst>
      <p:ext uri="{BB962C8B-B14F-4D97-AF65-F5344CB8AC3E}">
        <p14:creationId xmlns:p14="http://schemas.microsoft.com/office/powerpoint/2010/main" val="16743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Assess Standardized Residuals</a:t>
            </a:r>
          </a:p>
        </p:txBody>
      </p:sp>
      <p:sp>
        <p:nvSpPr>
          <p:cNvPr id="7" name="TextBox 6">
            <a:extLst>
              <a:ext uri="{FF2B5EF4-FFF2-40B4-BE49-F238E27FC236}">
                <a16:creationId xmlns:a16="http://schemas.microsoft.com/office/drawing/2014/main" id="{56461527-974F-E688-85DB-E8A608857563}"/>
              </a:ext>
            </a:extLst>
          </p:cNvPr>
          <p:cNvSpPr txBox="1"/>
          <p:nvPr/>
        </p:nvSpPr>
        <p:spPr>
          <a:xfrm>
            <a:off x="6788927" y="1341997"/>
            <a:ext cx="2223505" cy="1169551"/>
          </a:xfrm>
          <a:prstGeom prst="rect">
            <a:avLst/>
          </a:prstGeom>
          <a:noFill/>
        </p:spPr>
        <p:txBody>
          <a:bodyPr wrap="square" rtlCol="0">
            <a:spAutoFit/>
          </a:bodyPr>
          <a:lstStyle/>
          <a:p>
            <a:pPr algn="l"/>
            <a:r>
              <a:rPr lang="en-US" sz="1400" dirty="0">
                <a:solidFill>
                  <a:schemeClr val="bg1"/>
                </a:solidFill>
                <a:latin typeface="+mj-lt"/>
              </a:rPr>
              <a:t>Range of standardized residuals looks reasonable</a:t>
            </a:r>
          </a:p>
          <a:p>
            <a:pPr algn="l"/>
            <a:endParaRPr lang="en-US" sz="1400" dirty="0">
              <a:solidFill>
                <a:schemeClr val="bg1"/>
              </a:solidFill>
              <a:latin typeface="+mj-lt"/>
            </a:endParaRPr>
          </a:p>
          <a:p>
            <a:pPr algn="l"/>
            <a:r>
              <a:rPr lang="en-US" sz="1400" dirty="0">
                <a:solidFill>
                  <a:schemeClr val="bg1"/>
                </a:solidFill>
                <a:latin typeface="+mj-lt"/>
              </a:rPr>
              <a:t>What other issues to you see?</a:t>
            </a:r>
          </a:p>
        </p:txBody>
      </p:sp>
      <p:pic>
        <p:nvPicPr>
          <p:cNvPr id="9" name="Picture 8">
            <a:extLst>
              <a:ext uri="{FF2B5EF4-FFF2-40B4-BE49-F238E27FC236}">
                <a16:creationId xmlns:a16="http://schemas.microsoft.com/office/drawing/2014/main" id="{4F29AF98-AB96-1128-234A-18392BC7870E}"/>
              </a:ext>
            </a:extLst>
          </p:cNvPr>
          <p:cNvPicPr>
            <a:picLocks noChangeAspect="1"/>
          </p:cNvPicPr>
          <p:nvPr/>
        </p:nvPicPr>
        <p:blipFill>
          <a:blip r:embed="rId2"/>
          <a:stretch>
            <a:fillRect/>
          </a:stretch>
        </p:blipFill>
        <p:spPr>
          <a:xfrm>
            <a:off x="2556464" y="1341997"/>
            <a:ext cx="3843274" cy="3460144"/>
          </a:xfrm>
          <a:prstGeom prst="rect">
            <a:avLst/>
          </a:prstGeom>
        </p:spPr>
      </p:pic>
    </p:spTree>
    <p:extLst>
      <p:ext uri="{BB962C8B-B14F-4D97-AF65-F5344CB8AC3E}">
        <p14:creationId xmlns:p14="http://schemas.microsoft.com/office/powerpoint/2010/main" val="264490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D97B-E5A9-D914-48DC-D73275B7E66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410A4557-C027-5B56-AB8A-1DF9EED3D51B}"/>
              </a:ext>
            </a:extLst>
          </p:cNvPr>
          <p:cNvSpPr>
            <a:spLocks noGrp="1"/>
          </p:cNvSpPr>
          <p:nvPr>
            <p:ph type="body" sz="quarter" idx="10"/>
          </p:nvPr>
        </p:nvSpPr>
        <p:spPr/>
        <p:txBody>
          <a:bodyPr/>
          <a:lstStyle/>
          <a:p>
            <a:r>
              <a:rPr lang="en-US" dirty="0"/>
              <a:t>Fit Model vs Data</a:t>
            </a:r>
          </a:p>
        </p:txBody>
      </p:sp>
      <p:pic>
        <p:nvPicPr>
          <p:cNvPr id="5" name="Picture 4">
            <a:extLst>
              <a:ext uri="{FF2B5EF4-FFF2-40B4-BE49-F238E27FC236}">
                <a16:creationId xmlns:a16="http://schemas.microsoft.com/office/drawing/2014/main" id="{AB88270D-6177-A52C-0C80-E310F0611700}"/>
              </a:ext>
            </a:extLst>
          </p:cNvPr>
          <p:cNvPicPr>
            <a:picLocks noChangeAspect="1"/>
          </p:cNvPicPr>
          <p:nvPr/>
        </p:nvPicPr>
        <p:blipFill>
          <a:blip r:embed="rId2"/>
          <a:stretch>
            <a:fillRect/>
          </a:stretch>
        </p:blipFill>
        <p:spPr>
          <a:xfrm>
            <a:off x="2427026" y="1189038"/>
            <a:ext cx="4092185" cy="3763658"/>
          </a:xfrm>
          <a:prstGeom prst="rect">
            <a:avLst/>
          </a:prstGeom>
        </p:spPr>
      </p:pic>
    </p:spTree>
    <p:extLst>
      <p:ext uri="{BB962C8B-B14F-4D97-AF65-F5344CB8AC3E}">
        <p14:creationId xmlns:p14="http://schemas.microsoft.com/office/powerpoint/2010/main" val="259750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Fitting Polynomial Regression</a:t>
            </a:r>
          </a:p>
        </p:txBody>
      </p:sp>
      <p:pic>
        <p:nvPicPr>
          <p:cNvPr id="6" name="Picture 5">
            <a:extLst>
              <a:ext uri="{FF2B5EF4-FFF2-40B4-BE49-F238E27FC236}">
                <a16:creationId xmlns:a16="http://schemas.microsoft.com/office/drawing/2014/main" id="{A22F43AF-EABF-41FA-A54D-59CAB454C3AE}"/>
              </a:ext>
            </a:extLst>
          </p:cNvPr>
          <p:cNvPicPr>
            <a:picLocks noChangeAspect="1"/>
          </p:cNvPicPr>
          <p:nvPr/>
        </p:nvPicPr>
        <p:blipFill>
          <a:blip r:embed="rId2"/>
          <a:stretch>
            <a:fillRect/>
          </a:stretch>
        </p:blipFill>
        <p:spPr>
          <a:xfrm>
            <a:off x="781050" y="1544659"/>
            <a:ext cx="7581900" cy="2238375"/>
          </a:xfrm>
          <a:prstGeom prst="rect">
            <a:avLst/>
          </a:prstGeom>
        </p:spPr>
      </p:pic>
    </p:spTree>
    <p:extLst>
      <p:ext uri="{BB962C8B-B14F-4D97-AF65-F5344CB8AC3E}">
        <p14:creationId xmlns:p14="http://schemas.microsoft.com/office/powerpoint/2010/main" val="25205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261F-2787-3948-1084-831BF5940594}"/>
              </a:ext>
            </a:extLst>
          </p:cNvPr>
          <p:cNvSpPr>
            <a:spLocks noGrp="1"/>
          </p:cNvSpPr>
          <p:nvPr>
            <p:ph type="title"/>
          </p:nvPr>
        </p:nvSpPr>
        <p:spPr/>
        <p:txBody>
          <a:bodyPr>
            <a:normAutofit fontScale="90000"/>
          </a:bodyPr>
          <a:lstStyle/>
          <a:p>
            <a:r>
              <a:rPr lang="en-US" dirty="0"/>
              <a:t>Linear Regression Model Diagnosis</a:t>
            </a:r>
          </a:p>
        </p:txBody>
      </p:sp>
      <p:sp>
        <p:nvSpPr>
          <p:cNvPr id="3" name="Content Placeholder 2">
            <a:extLst>
              <a:ext uri="{FF2B5EF4-FFF2-40B4-BE49-F238E27FC236}">
                <a16:creationId xmlns:a16="http://schemas.microsoft.com/office/drawing/2014/main" id="{EB08C5F3-79D6-9612-55FD-6770BAE1C857}"/>
              </a:ext>
            </a:extLst>
          </p:cNvPr>
          <p:cNvSpPr>
            <a:spLocks noGrp="1"/>
          </p:cNvSpPr>
          <p:nvPr>
            <p:ph idx="1"/>
          </p:nvPr>
        </p:nvSpPr>
        <p:spPr>
          <a:xfrm>
            <a:off x="628650" y="1369218"/>
            <a:ext cx="7886700" cy="3500437"/>
          </a:xfrm>
        </p:spPr>
        <p:txBody>
          <a:bodyPr>
            <a:normAutofit fontScale="92500" lnSpcReduction="10000"/>
          </a:bodyPr>
          <a:lstStyle/>
          <a:p>
            <a:pPr marL="0" indent="0">
              <a:buNone/>
            </a:pPr>
            <a:r>
              <a:rPr lang="en-US" dirty="0"/>
              <a:t>A residuals plot provides much insight into issues with our model</a:t>
            </a:r>
          </a:p>
          <a:p>
            <a:r>
              <a:rPr lang="en-US" dirty="0"/>
              <a:t>Plot of fitted (predicted) values or independent variable (for SLR models) on X axis and residuals on the Y axis</a:t>
            </a:r>
          </a:p>
          <a:p>
            <a:pPr marL="0" indent="0">
              <a:buNone/>
            </a:pPr>
            <a:endParaRPr lang="en-US" dirty="0"/>
          </a:p>
          <a:p>
            <a:pPr marL="0" indent="0">
              <a:buNone/>
            </a:pPr>
            <a:r>
              <a:rPr lang="en-US" dirty="0"/>
              <a:t>From viewing this chart, we can get insight into three violations of the linear model assumptions:</a:t>
            </a:r>
          </a:p>
          <a:p>
            <a:r>
              <a:rPr lang="en-US" dirty="0"/>
              <a:t>Independence</a:t>
            </a:r>
          </a:p>
          <a:p>
            <a:r>
              <a:rPr lang="en-US" dirty="0"/>
              <a:t>Normality</a:t>
            </a:r>
          </a:p>
          <a:p>
            <a:r>
              <a:rPr lang="en-US" dirty="0"/>
              <a:t>Homoscedasticity</a:t>
            </a:r>
          </a:p>
          <a:p>
            <a:endParaRPr lang="en-US" dirty="0"/>
          </a:p>
          <a:p>
            <a:pPr marL="0" indent="0">
              <a:buNone/>
            </a:pPr>
            <a:r>
              <a:rPr lang="en-US" dirty="0"/>
              <a:t>We can also readily identify outliers</a:t>
            </a:r>
          </a:p>
        </p:txBody>
      </p:sp>
      <p:sp>
        <p:nvSpPr>
          <p:cNvPr id="4" name="Text Placeholder 3">
            <a:extLst>
              <a:ext uri="{FF2B5EF4-FFF2-40B4-BE49-F238E27FC236}">
                <a16:creationId xmlns:a16="http://schemas.microsoft.com/office/drawing/2014/main" id="{4108F5CA-09B6-CEE9-8A70-73A103BBD6F4}"/>
              </a:ext>
            </a:extLst>
          </p:cNvPr>
          <p:cNvSpPr>
            <a:spLocks noGrp="1"/>
          </p:cNvSpPr>
          <p:nvPr>
            <p:ph type="body" sz="quarter" idx="10"/>
          </p:nvPr>
        </p:nvSpPr>
        <p:spPr/>
        <p:txBody>
          <a:bodyPr/>
          <a:lstStyle/>
          <a:p>
            <a:r>
              <a:rPr lang="en-US" dirty="0"/>
              <a:t>Residuals Analysis</a:t>
            </a:r>
          </a:p>
        </p:txBody>
      </p:sp>
    </p:spTree>
    <p:extLst>
      <p:ext uri="{BB962C8B-B14F-4D97-AF65-F5344CB8AC3E}">
        <p14:creationId xmlns:p14="http://schemas.microsoft.com/office/powerpoint/2010/main" val="412312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Assess Standardized Residuals</a:t>
            </a:r>
          </a:p>
        </p:txBody>
      </p:sp>
      <p:pic>
        <p:nvPicPr>
          <p:cNvPr id="5" name="Picture 4">
            <a:extLst>
              <a:ext uri="{FF2B5EF4-FFF2-40B4-BE49-F238E27FC236}">
                <a16:creationId xmlns:a16="http://schemas.microsoft.com/office/drawing/2014/main" id="{7FE840B1-CD23-5048-3C8C-FD67755484C2}"/>
              </a:ext>
            </a:extLst>
          </p:cNvPr>
          <p:cNvPicPr>
            <a:picLocks noChangeAspect="1"/>
          </p:cNvPicPr>
          <p:nvPr/>
        </p:nvPicPr>
        <p:blipFill>
          <a:blip r:embed="rId2"/>
          <a:stretch>
            <a:fillRect/>
          </a:stretch>
        </p:blipFill>
        <p:spPr>
          <a:xfrm>
            <a:off x="2318915" y="1189038"/>
            <a:ext cx="4244446" cy="3848412"/>
          </a:xfrm>
          <a:prstGeom prst="rect">
            <a:avLst/>
          </a:prstGeom>
        </p:spPr>
      </p:pic>
    </p:spTree>
    <p:extLst>
      <p:ext uri="{BB962C8B-B14F-4D97-AF65-F5344CB8AC3E}">
        <p14:creationId xmlns:p14="http://schemas.microsoft.com/office/powerpoint/2010/main" val="11761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Fit Model vs Data</a:t>
            </a:r>
          </a:p>
        </p:txBody>
      </p:sp>
      <p:pic>
        <p:nvPicPr>
          <p:cNvPr id="5" name="Picture 4">
            <a:extLst>
              <a:ext uri="{FF2B5EF4-FFF2-40B4-BE49-F238E27FC236}">
                <a16:creationId xmlns:a16="http://schemas.microsoft.com/office/drawing/2014/main" id="{AA60A0B3-5BD0-33C9-7FF0-787DA9C4431B}"/>
              </a:ext>
            </a:extLst>
          </p:cNvPr>
          <p:cNvPicPr>
            <a:picLocks noChangeAspect="1"/>
          </p:cNvPicPr>
          <p:nvPr/>
        </p:nvPicPr>
        <p:blipFill>
          <a:blip r:embed="rId2"/>
          <a:stretch>
            <a:fillRect/>
          </a:stretch>
        </p:blipFill>
        <p:spPr>
          <a:xfrm>
            <a:off x="2335004" y="1179366"/>
            <a:ext cx="4473991" cy="3750798"/>
          </a:xfrm>
          <a:prstGeom prst="rect">
            <a:avLst/>
          </a:prstGeom>
        </p:spPr>
      </p:pic>
    </p:spTree>
    <p:extLst>
      <p:ext uri="{BB962C8B-B14F-4D97-AF65-F5344CB8AC3E}">
        <p14:creationId xmlns:p14="http://schemas.microsoft.com/office/powerpoint/2010/main" val="22655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B111-85E3-8B77-0FAD-005277B7115B}"/>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0A5DF82F-D6D5-65E3-6AE0-3CB5F2BBDF15}"/>
              </a:ext>
            </a:extLst>
          </p:cNvPr>
          <p:cNvSpPr>
            <a:spLocks noGrp="1"/>
          </p:cNvSpPr>
          <p:nvPr>
            <p:ph type="body" sz="quarter" idx="10"/>
          </p:nvPr>
        </p:nvSpPr>
        <p:spPr/>
        <p:txBody>
          <a:bodyPr/>
          <a:lstStyle/>
          <a:p>
            <a:r>
              <a:rPr lang="en-US" dirty="0"/>
              <a:t>Using SKLEARN’s </a:t>
            </a:r>
            <a:r>
              <a:rPr lang="en-US" dirty="0" err="1"/>
              <a:t>PolynomialFeatures</a:t>
            </a:r>
            <a:r>
              <a:rPr lang="en-US" dirty="0"/>
              <a:t> Library</a:t>
            </a:r>
          </a:p>
        </p:txBody>
      </p:sp>
      <p:pic>
        <p:nvPicPr>
          <p:cNvPr id="8" name="Picture 7">
            <a:extLst>
              <a:ext uri="{FF2B5EF4-FFF2-40B4-BE49-F238E27FC236}">
                <a16:creationId xmlns:a16="http://schemas.microsoft.com/office/drawing/2014/main" id="{4DF9B890-ED23-D01B-7F3E-66068F355B61}"/>
              </a:ext>
            </a:extLst>
          </p:cNvPr>
          <p:cNvPicPr>
            <a:picLocks noChangeAspect="1"/>
          </p:cNvPicPr>
          <p:nvPr/>
        </p:nvPicPr>
        <p:blipFill>
          <a:blip r:embed="rId2"/>
          <a:stretch>
            <a:fillRect/>
          </a:stretch>
        </p:blipFill>
        <p:spPr>
          <a:xfrm>
            <a:off x="1392259" y="1457317"/>
            <a:ext cx="6126871" cy="2452532"/>
          </a:xfrm>
          <a:prstGeom prst="rect">
            <a:avLst/>
          </a:prstGeom>
        </p:spPr>
      </p:pic>
      <p:sp>
        <p:nvSpPr>
          <p:cNvPr id="9" name="TextBox 8">
            <a:extLst>
              <a:ext uri="{FF2B5EF4-FFF2-40B4-BE49-F238E27FC236}">
                <a16:creationId xmlns:a16="http://schemas.microsoft.com/office/drawing/2014/main" id="{C72E81A2-AA6C-8AD7-5A51-1E9D9A2D1E96}"/>
              </a:ext>
            </a:extLst>
          </p:cNvPr>
          <p:cNvSpPr txBox="1"/>
          <p:nvPr/>
        </p:nvSpPr>
        <p:spPr>
          <a:xfrm>
            <a:off x="6499476" y="1124909"/>
            <a:ext cx="2440593" cy="276999"/>
          </a:xfrm>
          <a:prstGeom prst="rect">
            <a:avLst/>
          </a:prstGeom>
          <a:noFill/>
        </p:spPr>
        <p:txBody>
          <a:bodyPr wrap="square" rtlCol="0">
            <a:spAutoFit/>
          </a:bodyPr>
          <a:lstStyle/>
          <a:p>
            <a:pPr algn="l"/>
            <a:r>
              <a:rPr lang="en-US" sz="1200" dirty="0">
                <a:solidFill>
                  <a:schemeClr val="bg1"/>
                </a:solidFill>
                <a:latin typeface="+mj-lt"/>
              </a:rPr>
              <a:t>Polynomial of order 3</a:t>
            </a:r>
          </a:p>
        </p:txBody>
      </p:sp>
      <p:cxnSp>
        <p:nvCxnSpPr>
          <p:cNvPr id="11" name="Straight Arrow Connector 10">
            <a:extLst>
              <a:ext uri="{FF2B5EF4-FFF2-40B4-BE49-F238E27FC236}">
                <a16:creationId xmlns:a16="http://schemas.microsoft.com/office/drawing/2014/main" id="{D66317D0-FF32-46E4-C445-DA0C268F1C34}"/>
              </a:ext>
            </a:extLst>
          </p:cNvPr>
          <p:cNvCxnSpPr>
            <a:stCxn id="9" idx="1"/>
          </p:cNvCxnSpPr>
          <p:nvPr/>
        </p:nvCxnSpPr>
        <p:spPr>
          <a:xfrm flipH="1">
            <a:off x="4572000" y="1263409"/>
            <a:ext cx="1927476" cy="946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8E6504-6759-F8FC-FAF6-075E3EBB2ADB}"/>
                  </a:ext>
                </a:extLst>
              </p:cNvPr>
              <p:cNvSpPr txBox="1"/>
              <p:nvPr/>
            </p:nvSpPr>
            <p:spPr>
              <a:xfrm>
                <a:off x="2226795" y="4332368"/>
                <a:ext cx="47686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𝐻𝑃</m:t>
                          </m:r>
                        </m:e>
                        <m:sup>
                          <m:r>
                            <a:rPr lang="en-US" b="0" i="1" smtClean="0">
                              <a:solidFill>
                                <a:schemeClr val="bg1"/>
                              </a:solidFill>
                              <a:latin typeface="Cambria Math" panose="02040503050406030204" pitchFamily="18" charset="0"/>
                            </a:rPr>
                            <m:t>0</m:t>
                          </m:r>
                        </m:sup>
                      </m:sSup>
                    </m:oMath>
                  </m:oMathPara>
                </a14:m>
                <a:endParaRPr lang="en-US" dirty="0">
                  <a:solidFill>
                    <a:schemeClr val="bg1"/>
                  </a:solidFill>
                  <a:latin typeface="+mj-lt"/>
                </a:endParaRPr>
              </a:p>
            </p:txBody>
          </p:sp>
        </mc:Choice>
        <mc:Fallback xmlns="">
          <p:sp>
            <p:nvSpPr>
              <p:cNvPr id="12" name="TextBox 11">
                <a:extLst>
                  <a:ext uri="{FF2B5EF4-FFF2-40B4-BE49-F238E27FC236}">
                    <a16:creationId xmlns:a16="http://schemas.microsoft.com/office/drawing/2014/main" id="{428E6504-6759-F8FC-FAF6-075E3EBB2ADB}"/>
                  </a:ext>
                </a:extLst>
              </p:cNvPr>
              <p:cNvSpPr txBox="1">
                <a:spLocks noRot="1" noChangeAspect="1" noMove="1" noResize="1" noEditPoints="1" noAdjustHandles="1" noChangeArrowheads="1" noChangeShapeType="1" noTextEdit="1"/>
              </p:cNvSpPr>
              <p:nvPr/>
            </p:nvSpPr>
            <p:spPr>
              <a:xfrm>
                <a:off x="2226795" y="4332368"/>
                <a:ext cx="476862" cy="276999"/>
              </a:xfrm>
              <a:prstGeom prst="rect">
                <a:avLst/>
              </a:prstGeom>
              <a:blipFill>
                <a:blip r:embed="rId3"/>
                <a:stretch>
                  <a:fillRect l="-10127" t="-4444" r="-506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943169-D938-15BF-0491-6666748ABE1D}"/>
                  </a:ext>
                </a:extLst>
              </p:cNvPr>
              <p:cNvSpPr txBox="1"/>
              <p:nvPr/>
            </p:nvSpPr>
            <p:spPr>
              <a:xfrm>
                <a:off x="3530418" y="4332368"/>
                <a:ext cx="47192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𝐻𝑃</m:t>
                          </m:r>
                        </m:e>
                        <m:sup>
                          <m:r>
                            <a:rPr lang="en-US" b="0" i="1" smtClean="0">
                              <a:solidFill>
                                <a:schemeClr val="bg1"/>
                              </a:solidFill>
                              <a:latin typeface="Cambria Math" panose="02040503050406030204" pitchFamily="18" charset="0"/>
                            </a:rPr>
                            <m:t>1</m:t>
                          </m:r>
                        </m:sup>
                      </m:sSup>
                    </m:oMath>
                  </m:oMathPara>
                </a14:m>
                <a:endParaRPr lang="en-US" dirty="0">
                  <a:solidFill>
                    <a:schemeClr val="bg1"/>
                  </a:solidFill>
                  <a:latin typeface="+mj-lt"/>
                </a:endParaRPr>
              </a:p>
            </p:txBody>
          </p:sp>
        </mc:Choice>
        <mc:Fallback xmlns="">
          <p:sp>
            <p:nvSpPr>
              <p:cNvPr id="13" name="TextBox 12">
                <a:extLst>
                  <a:ext uri="{FF2B5EF4-FFF2-40B4-BE49-F238E27FC236}">
                    <a16:creationId xmlns:a16="http://schemas.microsoft.com/office/drawing/2014/main" id="{43943169-D938-15BF-0491-6666748ABE1D}"/>
                  </a:ext>
                </a:extLst>
              </p:cNvPr>
              <p:cNvSpPr txBox="1">
                <a:spLocks noRot="1" noChangeAspect="1" noMove="1" noResize="1" noEditPoints="1" noAdjustHandles="1" noChangeArrowheads="1" noChangeShapeType="1" noTextEdit="1"/>
              </p:cNvSpPr>
              <p:nvPr/>
            </p:nvSpPr>
            <p:spPr>
              <a:xfrm>
                <a:off x="3530418" y="4332368"/>
                <a:ext cx="471924" cy="276999"/>
              </a:xfrm>
              <a:prstGeom prst="rect">
                <a:avLst/>
              </a:prstGeom>
              <a:blipFill>
                <a:blip r:embed="rId4"/>
                <a:stretch>
                  <a:fillRect l="-10256" t="-4444" r="-512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E4B6BC-DAAD-4980-10BA-FD4596F450CE}"/>
                  </a:ext>
                </a:extLst>
              </p:cNvPr>
              <p:cNvSpPr txBox="1"/>
              <p:nvPr/>
            </p:nvSpPr>
            <p:spPr>
              <a:xfrm>
                <a:off x="4595610" y="4332368"/>
                <a:ext cx="47686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𝐻𝑃</m:t>
                          </m:r>
                        </m:e>
                        <m:sup>
                          <m:r>
                            <a:rPr lang="en-US" b="0" i="1" smtClean="0">
                              <a:solidFill>
                                <a:schemeClr val="bg1"/>
                              </a:solidFill>
                              <a:latin typeface="Cambria Math" panose="02040503050406030204" pitchFamily="18" charset="0"/>
                            </a:rPr>
                            <m:t>2</m:t>
                          </m:r>
                        </m:sup>
                      </m:sSup>
                    </m:oMath>
                  </m:oMathPara>
                </a14:m>
                <a:endParaRPr lang="en-US" dirty="0">
                  <a:solidFill>
                    <a:schemeClr val="bg1"/>
                  </a:solidFill>
                  <a:latin typeface="+mj-lt"/>
                </a:endParaRPr>
              </a:p>
            </p:txBody>
          </p:sp>
        </mc:Choice>
        <mc:Fallback xmlns="">
          <p:sp>
            <p:nvSpPr>
              <p:cNvPr id="14" name="TextBox 13">
                <a:extLst>
                  <a:ext uri="{FF2B5EF4-FFF2-40B4-BE49-F238E27FC236}">
                    <a16:creationId xmlns:a16="http://schemas.microsoft.com/office/drawing/2014/main" id="{4DE4B6BC-DAAD-4980-10BA-FD4596F450CE}"/>
                  </a:ext>
                </a:extLst>
              </p:cNvPr>
              <p:cNvSpPr txBox="1">
                <a:spLocks noRot="1" noChangeAspect="1" noMove="1" noResize="1" noEditPoints="1" noAdjustHandles="1" noChangeArrowheads="1" noChangeShapeType="1" noTextEdit="1"/>
              </p:cNvSpPr>
              <p:nvPr/>
            </p:nvSpPr>
            <p:spPr>
              <a:xfrm>
                <a:off x="4595610" y="4332368"/>
                <a:ext cx="476862" cy="276999"/>
              </a:xfrm>
              <a:prstGeom prst="rect">
                <a:avLst/>
              </a:prstGeom>
              <a:blipFill>
                <a:blip r:embed="rId5"/>
                <a:stretch>
                  <a:fillRect l="-11538" t="-4444" r="-512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DD5054-04C2-AA73-2BAC-89055072B30D}"/>
                  </a:ext>
                </a:extLst>
              </p:cNvPr>
              <p:cNvSpPr txBox="1"/>
              <p:nvPr/>
            </p:nvSpPr>
            <p:spPr>
              <a:xfrm>
                <a:off x="5667308" y="4332368"/>
                <a:ext cx="47686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𝐻𝑃</m:t>
                          </m:r>
                        </m:e>
                        <m:sup>
                          <m:r>
                            <a:rPr lang="en-US" b="0" i="1" smtClean="0">
                              <a:solidFill>
                                <a:schemeClr val="bg1"/>
                              </a:solidFill>
                              <a:latin typeface="Cambria Math" panose="02040503050406030204" pitchFamily="18" charset="0"/>
                            </a:rPr>
                            <m:t>3</m:t>
                          </m:r>
                        </m:sup>
                      </m:sSup>
                    </m:oMath>
                  </m:oMathPara>
                </a14:m>
                <a:endParaRPr lang="en-US" dirty="0">
                  <a:solidFill>
                    <a:schemeClr val="bg1"/>
                  </a:solidFill>
                  <a:latin typeface="+mj-lt"/>
                </a:endParaRPr>
              </a:p>
            </p:txBody>
          </p:sp>
        </mc:Choice>
        <mc:Fallback xmlns="">
          <p:sp>
            <p:nvSpPr>
              <p:cNvPr id="15" name="TextBox 14">
                <a:extLst>
                  <a:ext uri="{FF2B5EF4-FFF2-40B4-BE49-F238E27FC236}">
                    <a16:creationId xmlns:a16="http://schemas.microsoft.com/office/drawing/2014/main" id="{FCDD5054-04C2-AA73-2BAC-89055072B30D}"/>
                  </a:ext>
                </a:extLst>
              </p:cNvPr>
              <p:cNvSpPr txBox="1">
                <a:spLocks noRot="1" noChangeAspect="1" noMove="1" noResize="1" noEditPoints="1" noAdjustHandles="1" noChangeArrowheads="1" noChangeShapeType="1" noTextEdit="1"/>
              </p:cNvSpPr>
              <p:nvPr/>
            </p:nvSpPr>
            <p:spPr>
              <a:xfrm>
                <a:off x="5667308" y="4332368"/>
                <a:ext cx="476862" cy="276999"/>
              </a:xfrm>
              <a:prstGeom prst="rect">
                <a:avLst/>
              </a:prstGeom>
              <a:blipFill>
                <a:blip r:embed="rId6"/>
                <a:stretch>
                  <a:fillRect l="-11538" t="-4444" r="-5128" b="-6667"/>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7CCEC05B-EA0A-3C88-A343-CC2E3D7B3836}"/>
              </a:ext>
            </a:extLst>
          </p:cNvPr>
          <p:cNvSpPr/>
          <p:nvPr/>
        </p:nvSpPr>
        <p:spPr>
          <a:xfrm rot="16200000">
            <a:off x="4223617" y="1960640"/>
            <a:ext cx="166580" cy="43851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9149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Third Order Polynomial Model</a:t>
            </a:r>
          </a:p>
        </p:txBody>
      </p:sp>
      <p:pic>
        <p:nvPicPr>
          <p:cNvPr id="11" name="Picture 10">
            <a:extLst>
              <a:ext uri="{FF2B5EF4-FFF2-40B4-BE49-F238E27FC236}">
                <a16:creationId xmlns:a16="http://schemas.microsoft.com/office/drawing/2014/main" id="{FA7DA9BA-24CF-B718-8EF5-6CA942A89F97}"/>
              </a:ext>
            </a:extLst>
          </p:cNvPr>
          <p:cNvPicPr>
            <a:picLocks noChangeAspect="1"/>
          </p:cNvPicPr>
          <p:nvPr/>
        </p:nvPicPr>
        <p:blipFill>
          <a:blip r:embed="rId2"/>
          <a:stretch>
            <a:fillRect/>
          </a:stretch>
        </p:blipFill>
        <p:spPr>
          <a:xfrm>
            <a:off x="1587557" y="1363103"/>
            <a:ext cx="5543448" cy="3268581"/>
          </a:xfrm>
          <a:prstGeom prst="rect">
            <a:avLst/>
          </a:prstGeom>
        </p:spPr>
      </p:pic>
    </p:spTree>
    <p:extLst>
      <p:ext uri="{BB962C8B-B14F-4D97-AF65-F5344CB8AC3E}">
        <p14:creationId xmlns:p14="http://schemas.microsoft.com/office/powerpoint/2010/main" val="415009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Third Order Polynomial Model</a:t>
            </a:r>
          </a:p>
        </p:txBody>
      </p:sp>
      <p:pic>
        <p:nvPicPr>
          <p:cNvPr id="6" name="Picture 5">
            <a:extLst>
              <a:ext uri="{FF2B5EF4-FFF2-40B4-BE49-F238E27FC236}">
                <a16:creationId xmlns:a16="http://schemas.microsoft.com/office/drawing/2014/main" id="{F241DD1A-5330-EBA8-2F18-5188E0163426}"/>
              </a:ext>
            </a:extLst>
          </p:cNvPr>
          <p:cNvPicPr>
            <a:picLocks noChangeAspect="1"/>
          </p:cNvPicPr>
          <p:nvPr/>
        </p:nvPicPr>
        <p:blipFill>
          <a:blip r:embed="rId2"/>
          <a:stretch>
            <a:fillRect/>
          </a:stretch>
        </p:blipFill>
        <p:spPr>
          <a:xfrm>
            <a:off x="2451311" y="1250950"/>
            <a:ext cx="4241378" cy="3702050"/>
          </a:xfrm>
          <a:prstGeom prst="rect">
            <a:avLst/>
          </a:prstGeom>
        </p:spPr>
      </p:pic>
    </p:spTree>
    <p:extLst>
      <p:ext uri="{BB962C8B-B14F-4D97-AF65-F5344CB8AC3E}">
        <p14:creationId xmlns:p14="http://schemas.microsoft.com/office/powerpoint/2010/main" val="18292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Fit Model vs Data</a:t>
            </a:r>
          </a:p>
        </p:txBody>
      </p:sp>
      <p:pic>
        <p:nvPicPr>
          <p:cNvPr id="6" name="Picture 5">
            <a:extLst>
              <a:ext uri="{FF2B5EF4-FFF2-40B4-BE49-F238E27FC236}">
                <a16:creationId xmlns:a16="http://schemas.microsoft.com/office/drawing/2014/main" id="{1EDCB2B5-4D9B-B11E-16A1-50E65253DAE3}"/>
              </a:ext>
            </a:extLst>
          </p:cNvPr>
          <p:cNvPicPr>
            <a:picLocks noChangeAspect="1"/>
          </p:cNvPicPr>
          <p:nvPr/>
        </p:nvPicPr>
        <p:blipFill>
          <a:blip r:embed="rId2"/>
          <a:stretch>
            <a:fillRect/>
          </a:stretch>
        </p:blipFill>
        <p:spPr>
          <a:xfrm>
            <a:off x="2361409" y="1125009"/>
            <a:ext cx="4421181" cy="3807476"/>
          </a:xfrm>
          <a:prstGeom prst="rect">
            <a:avLst/>
          </a:prstGeom>
        </p:spPr>
      </p:pic>
    </p:spTree>
    <p:extLst>
      <p:ext uri="{BB962C8B-B14F-4D97-AF65-F5344CB8AC3E}">
        <p14:creationId xmlns:p14="http://schemas.microsoft.com/office/powerpoint/2010/main" val="296378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Fourth Order Polynomial Model</a:t>
            </a:r>
          </a:p>
        </p:txBody>
      </p:sp>
      <p:pic>
        <p:nvPicPr>
          <p:cNvPr id="5" name="Picture 4">
            <a:extLst>
              <a:ext uri="{FF2B5EF4-FFF2-40B4-BE49-F238E27FC236}">
                <a16:creationId xmlns:a16="http://schemas.microsoft.com/office/drawing/2014/main" id="{F726CC55-4B21-7B49-2DA5-1BCCA78D0AC4}"/>
              </a:ext>
            </a:extLst>
          </p:cNvPr>
          <p:cNvPicPr>
            <a:picLocks noChangeAspect="1"/>
          </p:cNvPicPr>
          <p:nvPr/>
        </p:nvPicPr>
        <p:blipFill>
          <a:blip r:embed="rId2"/>
          <a:stretch>
            <a:fillRect/>
          </a:stretch>
        </p:blipFill>
        <p:spPr>
          <a:xfrm>
            <a:off x="1457325" y="1387509"/>
            <a:ext cx="6229350" cy="2990850"/>
          </a:xfrm>
          <a:prstGeom prst="rect">
            <a:avLst/>
          </a:prstGeom>
        </p:spPr>
      </p:pic>
    </p:spTree>
    <p:extLst>
      <p:ext uri="{BB962C8B-B14F-4D97-AF65-F5344CB8AC3E}">
        <p14:creationId xmlns:p14="http://schemas.microsoft.com/office/powerpoint/2010/main" val="208510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Fourth Order Polynomial Model</a:t>
            </a:r>
          </a:p>
        </p:txBody>
      </p:sp>
      <p:pic>
        <p:nvPicPr>
          <p:cNvPr id="5" name="Picture 4">
            <a:extLst>
              <a:ext uri="{FF2B5EF4-FFF2-40B4-BE49-F238E27FC236}">
                <a16:creationId xmlns:a16="http://schemas.microsoft.com/office/drawing/2014/main" id="{F69204ED-9075-CD97-BB74-4438F6EFE6B8}"/>
              </a:ext>
            </a:extLst>
          </p:cNvPr>
          <p:cNvPicPr>
            <a:picLocks noChangeAspect="1"/>
          </p:cNvPicPr>
          <p:nvPr/>
        </p:nvPicPr>
        <p:blipFill>
          <a:blip r:embed="rId2"/>
          <a:stretch>
            <a:fillRect/>
          </a:stretch>
        </p:blipFill>
        <p:spPr>
          <a:xfrm>
            <a:off x="2417431" y="1111611"/>
            <a:ext cx="4309137" cy="3758045"/>
          </a:xfrm>
          <a:prstGeom prst="rect">
            <a:avLst/>
          </a:prstGeom>
        </p:spPr>
      </p:pic>
    </p:spTree>
    <p:extLst>
      <p:ext uri="{BB962C8B-B14F-4D97-AF65-F5344CB8AC3E}">
        <p14:creationId xmlns:p14="http://schemas.microsoft.com/office/powerpoint/2010/main" val="22460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Fit Model vs Data</a:t>
            </a:r>
          </a:p>
        </p:txBody>
      </p:sp>
      <p:pic>
        <p:nvPicPr>
          <p:cNvPr id="5" name="Picture 4">
            <a:extLst>
              <a:ext uri="{FF2B5EF4-FFF2-40B4-BE49-F238E27FC236}">
                <a16:creationId xmlns:a16="http://schemas.microsoft.com/office/drawing/2014/main" id="{68513C0C-802C-EA31-1CB8-05E131657C2C}"/>
              </a:ext>
            </a:extLst>
          </p:cNvPr>
          <p:cNvPicPr>
            <a:picLocks noChangeAspect="1"/>
          </p:cNvPicPr>
          <p:nvPr/>
        </p:nvPicPr>
        <p:blipFill>
          <a:blip r:embed="rId2"/>
          <a:stretch>
            <a:fillRect/>
          </a:stretch>
        </p:blipFill>
        <p:spPr>
          <a:xfrm>
            <a:off x="2210849" y="1111804"/>
            <a:ext cx="4874106" cy="3913283"/>
          </a:xfrm>
          <a:prstGeom prst="rect">
            <a:avLst/>
          </a:prstGeom>
        </p:spPr>
      </p:pic>
    </p:spTree>
    <p:extLst>
      <p:ext uri="{BB962C8B-B14F-4D97-AF65-F5344CB8AC3E}">
        <p14:creationId xmlns:p14="http://schemas.microsoft.com/office/powerpoint/2010/main" val="334845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Fifth Order Polynomial Model</a:t>
            </a:r>
          </a:p>
        </p:txBody>
      </p:sp>
      <p:pic>
        <p:nvPicPr>
          <p:cNvPr id="6" name="Picture 5">
            <a:extLst>
              <a:ext uri="{FF2B5EF4-FFF2-40B4-BE49-F238E27FC236}">
                <a16:creationId xmlns:a16="http://schemas.microsoft.com/office/drawing/2014/main" id="{DD17371A-D9F5-66F9-7418-A040363EFC28}"/>
              </a:ext>
            </a:extLst>
          </p:cNvPr>
          <p:cNvPicPr>
            <a:picLocks noChangeAspect="1"/>
          </p:cNvPicPr>
          <p:nvPr/>
        </p:nvPicPr>
        <p:blipFill>
          <a:blip r:embed="rId2"/>
          <a:stretch>
            <a:fillRect/>
          </a:stretch>
        </p:blipFill>
        <p:spPr>
          <a:xfrm>
            <a:off x="2076010" y="1664181"/>
            <a:ext cx="5147750" cy="2598545"/>
          </a:xfrm>
          <a:prstGeom prst="rect">
            <a:avLst/>
          </a:prstGeom>
        </p:spPr>
      </p:pic>
    </p:spTree>
    <p:extLst>
      <p:ext uri="{BB962C8B-B14F-4D97-AF65-F5344CB8AC3E}">
        <p14:creationId xmlns:p14="http://schemas.microsoft.com/office/powerpoint/2010/main" val="39287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90F18-4427-4A08-8B6E-069269B5AE62}"/>
              </a:ext>
            </a:extLst>
          </p:cNvPr>
          <p:cNvSpPr>
            <a:spLocks noGrp="1"/>
          </p:cNvSpPr>
          <p:nvPr>
            <p:ph type="title"/>
          </p:nvPr>
        </p:nvSpPr>
        <p:spPr/>
        <p:txBody>
          <a:bodyPr>
            <a:normAutofit fontScale="90000"/>
          </a:bodyPr>
          <a:lstStyle/>
          <a:p>
            <a:r>
              <a:rPr lang="en-US" dirty="0"/>
              <a:t>Residuals Assessment Summary</a:t>
            </a:r>
          </a:p>
        </p:txBody>
      </p:sp>
      <p:sp>
        <p:nvSpPr>
          <p:cNvPr id="4" name="Content Placeholder 3">
            <a:extLst>
              <a:ext uri="{FF2B5EF4-FFF2-40B4-BE49-F238E27FC236}">
                <a16:creationId xmlns:a16="http://schemas.microsoft.com/office/drawing/2014/main" id="{CCA6852B-ED72-46CC-9E23-8BB9E62FED2B}"/>
              </a:ext>
            </a:extLst>
          </p:cNvPr>
          <p:cNvSpPr>
            <a:spLocks noGrp="1"/>
          </p:cNvSpPr>
          <p:nvPr>
            <p:ph idx="1"/>
          </p:nvPr>
        </p:nvSpPr>
        <p:spPr/>
        <p:txBody>
          <a:bodyPr>
            <a:normAutofit/>
          </a:bodyPr>
          <a:lstStyle/>
          <a:p>
            <a:r>
              <a:rPr lang="en-US" dirty="0"/>
              <a:t>Construct scatter plot of residuals against predicted values</a:t>
            </a:r>
          </a:p>
          <a:p>
            <a:r>
              <a:rPr lang="en-US" dirty="0"/>
              <a:t>Check for normality of residuals (graphical and statistical techniques)</a:t>
            </a:r>
          </a:p>
          <a:p>
            <a:r>
              <a:rPr lang="en-US" dirty="0"/>
              <a:t>Check for constant variance of residuals</a:t>
            </a:r>
          </a:p>
          <a:p>
            <a:r>
              <a:rPr lang="en-US" dirty="0"/>
              <a:t>Check the linearity assumption (looking for patterns in the residuals)</a:t>
            </a:r>
          </a:p>
          <a:p>
            <a:r>
              <a:rPr lang="en-US" dirty="0"/>
              <a:t>If applicable, assess the independence of the residuals over time</a:t>
            </a:r>
          </a:p>
          <a:p>
            <a:pPr lvl="1"/>
            <a:r>
              <a:rPr lang="en-US" dirty="0"/>
              <a:t>If this fails, a time series model may have to be considered</a:t>
            </a:r>
          </a:p>
          <a:p>
            <a:pPr marL="0" indent="0">
              <a:buNone/>
            </a:pPr>
            <a:endParaRPr lang="en-US" dirty="0"/>
          </a:p>
          <a:p>
            <a:pPr marL="182880" lvl="1" indent="0">
              <a:buNone/>
            </a:pPr>
            <a:endParaRPr lang="en-US" dirty="0"/>
          </a:p>
        </p:txBody>
      </p:sp>
      <p:sp>
        <p:nvSpPr>
          <p:cNvPr id="5" name="Text Placeholder 4">
            <a:extLst>
              <a:ext uri="{FF2B5EF4-FFF2-40B4-BE49-F238E27FC236}">
                <a16:creationId xmlns:a16="http://schemas.microsoft.com/office/drawing/2014/main" id="{B1ECEEEE-E04D-9B62-2AAB-B56C36B81D71}"/>
              </a:ext>
            </a:extLst>
          </p:cNvPr>
          <p:cNvSpPr>
            <a:spLocks noGrp="1"/>
          </p:cNvSpPr>
          <p:nvPr>
            <p:ph type="body" sz="quarter" idx="10"/>
          </p:nvPr>
        </p:nvSpPr>
        <p:spPr/>
        <p:txBody>
          <a:bodyPr/>
          <a:lstStyle/>
          <a:p>
            <a:endParaRPr lang="en-US"/>
          </a:p>
        </p:txBody>
      </p:sp>
      <p:sp>
        <p:nvSpPr>
          <p:cNvPr id="3" name="Slide Number Placeholder 2">
            <a:extLst>
              <a:ext uri="{FF2B5EF4-FFF2-40B4-BE49-F238E27FC236}">
                <a16:creationId xmlns:a16="http://schemas.microsoft.com/office/drawing/2014/main" id="{D58CF170-DEE9-44B2-BDB9-715CC2747EE5}"/>
              </a:ext>
            </a:extLst>
          </p:cNvPr>
          <p:cNvSpPr>
            <a:spLocks noGrp="1"/>
          </p:cNvSpPr>
          <p:nvPr>
            <p:ph type="sldNum" sz="quarter" idx="4294967295"/>
          </p:nvPr>
        </p:nvSpPr>
        <p:spPr>
          <a:xfrm>
            <a:off x="0" y="0"/>
            <a:ext cx="0" cy="0"/>
          </a:xfrm>
        </p:spPr>
        <p:txBody>
          <a:bodyPr/>
          <a:lstStyle/>
          <a:p>
            <a:fld id="{6E61BB2A-F643-4BC4-A7C3-7339FD5A6B19}" type="slidenum">
              <a:rPr lang="en-US" smtClean="0"/>
              <a:pPr/>
              <a:t>7</a:t>
            </a:fld>
            <a:endParaRPr lang="en-US"/>
          </a:p>
        </p:txBody>
      </p:sp>
    </p:spTree>
    <p:extLst>
      <p:ext uri="{BB962C8B-B14F-4D97-AF65-F5344CB8AC3E}">
        <p14:creationId xmlns:p14="http://schemas.microsoft.com/office/powerpoint/2010/main" val="324296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Fifth Order Polynomial Model</a:t>
            </a:r>
          </a:p>
        </p:txBody>
      </p:sp>
      <p:pic>
        <p:nvPicPr>
          <p:cNvPr id="7" name="Picture 6">
            <a:extLst>
              <a:ext uri="{FF2B5EF4-FFF2-40B4-BE49-F238E27FC236}">
                <a16:creationId xmlns:a16="http://schemas.microsoft.com/office/drawing/2014/main" id="{69BD317B-ECC9-A54F-28F0-6B8AC2151C68}"/>
              </a:ext>
            </a:extLst>
          </p:cNvPr>
          <p:cNvPicPr>
            <a:picLocks noChangeAspect="1"/>
          </p:cNvPicPr>
          <p:nvPr/>
        </p:nvPicPr>
        <p:blipFill>
          <a:blip r:embed="rId2"/>
          <a:stretch>
            <a:fillRect/>
          </a:stretch>
        </p:blipFill>
        <p:spPr>
          <a:xfrm>
            <a:off x="2198040" y="1189038"/>
            <a:ext cx="4747919" cy="3772597"/>
          </a:xfrm>
          <a:prstGeom prst="rect">
            <a:avLst/>
          </a:prstGeom>
        </p:spPr>
      </p:pic>
    </p:spTree>
    <p:extLst>
      <p:ext uri="{BB962C8B-B14F-4D97-AF65-F5344CB8AC3E}">
        <p14:creationId xmlns:p14="http://schemas.microsoft.com/office/powerpoint/2010/main" val="6975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4326-27BC-53EE-8D80-49E56084D998}"/>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A815A68F-8C3F-FA91-9B69-849EDD1235A5}"/>
              </a:ext>
            </a:extLst>
          </p:cNvPr>
          <p:cNvSpPr>
            <a:spLocks noGrp="1"/>
          </p:cNvSpPr>
          <p:nvPr>
            <p:ph type="body" sz="quarter" idx="10"/>
          </p:nvPr>
        </p:nvSpPr>
        <p:spPr/>
        <p:txBody>
          <a:bodyPr/>
          <a:lstStyle/>
          <a:p>
            <a:r>
              <a:rPr lang="en-US" dirty="0"/>
              <a:t>Fit Model vs Data</a:t>
            </a:r>
          </a:p>
        </p:txBody>
      </p:sp>
      <p:pic>
        <p:nvPicPr>
          <p:cNvPr id="5" name="Picture 4">
            <a:extLst>
              <a:ext uri="{FF2B5EF4-FFF2-40B4-BE49-F238E27FC236}">
                <a16:creationId xmlns:a16="http://schemas.microsoft.com/office/drawing/2014/main" id="{882F0641-A529-5261-1826-7232AB54BFE5}"/>
              </a:ext>
            </a:extLst>
          </p:cNvPr>
          <p:cNvPicPr>
            <a:picLocks noChangeAspect="1"/>
          </p:cNvPicPr>
          <p:nvPr/>
        </p:nvPicPr>
        <p:blipFill>
          <a:blip r:embed="rId2"/>
          <a:stretch>
            <a:fillRect/>
          </a:stretch>
        </p:blipFill>
        <p:spPr>
          <a:xfrm>
            <a:off x="2626511" y="1119744"/>
            <a:ext cx="3890977" cy="3865874"/>
          </a:xfrm>
          <a:prstGeom prst="rect">
            <a:avLst/>
          </a:prstGeom>
        </p:spPr>
      </p:pic>
    </p:spTree>
    <p:extLst>
      <p:ext uri="{BB962C8B-B14F-4D97-AF65-F5344CB8AC3E}">
        <p14:creationId xmlns:p14="http://schemas.microsoft.com/office/powerpoint/2010/main" val="418052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CE206-5C2B-28D9-B38A-EF3F5F217954}"/>
              </a:ext>
            </a:extLst>
          </p:cNvPr>
          <p:cNvSpPr>
            <a:spLocks noGrp="1"/>
          </p:cNvSpPr>
          <p:nvPr>
            <p:ph type="title"/>
          </p:nvPr>
        </p:nvSpPr>
        <p:spPr/>
        <p:txBody>
          <a:bodyPr>
            <a:normAutofit fontScale="90000"/>
          </a:bodyPr>
          <a:lstStyle/>
          <a:p>
            <a:r>
              <a:rPr lang="en-US" dirty="0"/>
              <a:t>Model Diagnosis Example</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extLst>
                  <p:ext uri="{D42A27DB-BD31-4B8C-83A1-F6EECF244321}">
                    <p14:modId xmlns:p14="http://schemas.microsoft.com/office/powerpoint/2010/main" val="552784236"/>
                  </p:ext>
                </p:extLst>
              </p:nvPr>
            </p:nvGraphicFramePr>
            <p:xfrm>
              <a:off x="2600325" y="1514738"/>
              <a:ext cx="3943349" cy="2225040"/>
            </p:xfrm>
            <a:graphic>
              <a:graphicData uri="http://schemas.openxmlformats.org/drawingml/2006/table">
                <a:tbl>
                  <a:tblPr firstRow="1" bandRow="1">
                    <a:tableStyleId>{073A0DAA-6AF3-43AB-8588-CEC1D06C72B9}</a:tableStyleId>
                  </a:tblPr>
                  <a:tblGrid>
                    <a:gridCol w="1627747">
                      <a:extLst>
                        <a:ext uri="{9D8B030D-6E8A-4147-A177-3AD203B41FA5}">
                          <a16:colId xmlns:a16="http://schemas.microsoft.com/office/drawing/2014/main" val="2417771697"/>
                        </a:ext>
                      </a:extLst>
                    </a:gridCol>
                    <a:gridCol w="2315602">
                      <a:extLst>
                        <a:ext uri="{9D8B030D-6E8A-4147-A177-3AD203B41FA5}">
                          <a16:colId xmlns:a16="http://schemas.microsoft.com/office/drawing/2014/main" val="860790756"/>
                        </a:ext>
                      </a:extLst>
                    </a:gridCol>
                  </a:tblGrid>
                  <a:tr h="370840">
                    <a:tc>
                      <a:txBody>
                        <a:bodyPr/>
                        <a:lstStyle/>
                        <a:p>
                          <a:pPr algn="ctr"/>
                          <a:r>
                            <a:rPr lang="en-US" dirty="0"/>
                            <a:t>Model Order</a:t>
                          </a:r>
                        </a:p>
                      </a:txBody>
                      <a:tcPr/>
                    </a:tc>
                    <a:tc>
                      <a:txBody>
                        <a:bodyPr/>
                        <a:lstStyle/>
                        <a:p>
                          <a:pPr algn="ctr"/>
                          <a:r>
                            <a:rPr lang="en-US" dirty="0"/>
                            <a:t>Model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𝟐</m:t>
                                  </m:r>
                                </m:sup>
                              </m:sSup>
                            </m:oMath>
                          </a14:m>
                          <a:endParaRPr lang="en-US" dirty="0"/>
                        </a:p>
                      </a:txBody>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extLst>
                      <a:ext uri="{0D108BD9-81ED-4DB2-BD59-A6C34878D82A}">
                        <a16:rowId xmlns:a16="http://schemas.microsoft.com/office/drawing/2014/main" val="2438282632"/>
                      </a:ext>
                    </a:extLst>
                  </a:tr>
                </a:tbl>
              </a:graphicData>
            </a:graphic>
          </p:graphicFrame>
        </mc:Choice>
        <mc:Fallback xmlns="">
          <p:graphicFrame>
            <p:nvGraphicFramePr>
              <p:cNvPr id="5" name="Table 5">
                <a:extLst>
                  <a:ext uri="{FF2B5EF4-FFF2-40B4-BE49-F238E27FC236}">
                    <a16:creationId xmlns:a16="http://schemas.microsoft.com/office/drawing/2014/main" id="{AF88653B-12AA-0CC6-D281-482F6D16D53D}"/>
                  </a:ext>
                </a:extLst>
              </p:cNvPr>
              <p:cNvGraphicFramePr>
                <a:graphicFrameLocks noGrp="1"/>
              </p:cNvGraphicFramePr>
              <p:nvPr>
                <p:ph idx="1"/>
                <p:extLst>
                  <p:ext uri="{D42A27DB-BD31-4B8C-83A1-F6EECF244321}">
                    <p14:modId xmlns:p14="http://schemas.microsoft.com/office/powerpoint/2010/main" val="552784236"/>
                  </p:ext>
                </p:extLst>
              </p:nvPr>
            </p:nvGraphicFramePr>
            <p:xfrm>
              <a:off x="2600325" y="1514738"/>
              <a:ext cx="3943349" cy="2225040"/>
            </p:xfrm>
            <a:graphic>
              <a:graphicData uri="http://schemas.openxmlformats.org/drawingml/2006/table">
                <a:tbl>
                  <a:tblPr firstRow="1" bandRow="1">
                    <a:tableStyleId>{073A0DAA-6AF3-43AB-8588-CEC1D06C72B9}</a:tableStyleId>
                  </a:tblPr>
                  <a:tblGrid>
                    <a:gridCol w="1627747">
                      <a:extLst>
                        <a:ext uri="{9D8B030D-6E8A-4147-A177-3AD203B41FA5}">
                          <a16:colId xmlns:a16="http://schemas.microsoft.com/office/drawing/2014/main" val="2417771697"/>
                        </a:ext>
                      </a:extLst>
                    </a:gridCol>
                    <a:gridCol w="2315602">
                      <a:extLst>
                        <a:ext uri="{9D8B030D-6E8A-4147-A177-3AD203B41FA5}">
                          <a16:colId xmlns:a16="http://schemas.microsoft.com/office/drawing/2014/main" val="860790756"/>
                        </a:ext>
                      </a:extLst>
                    </a:gridCol>
                  </a:tblGrid>
                  <a:tr h="370840">
                    <a:tc>
                      <a:txBody>
                        <a:bodyPr/>
                        <a:lstStyle/>
                        <a:p>
                          <a:pPr algn="ctr"/>
                          <a:r>
                            <a:rPr lang="en-US" dirty="0"/>
                            <a:t>Model Order</a:t>
                          </a:r>
                        </a:p>
                      </a:txBody>
                      <a:tcPr/>
                    </a:tc>
                    <a:tc>
                      <a:txBody>
                        <a:bodyPr/>
                        <a:lstStyle/>
                        <a:p>
                          <a:endParaRPr lang="en-US"/>
                        </a:p>
                      </a:txBody>
                      <a:tcPr>
                        <a:blipFill>
                          <a:blip r:embed="rId2"/>
                          <a:stretch>
                            <a:fillRect l="-70341" t="-1639" r="-1050" b="-503279"/>
                          </a:stretch>
                        </a:blipFill>
                      </a:tcPr>
                    </a:tc>
                    <a:extLst>
                      <a:ext uri="{0D108BD9-81ED-4DB2-BD59-A6C34878D82A}">
                        <a16:rowId xmlns:a16="http://schemas.microsoft.com/office/drawing/2014/main" val="869133985"/>
                      </a:ext>
                    </a:extLst>
                  </a:tr>
                  <a:tr h="370840">
                    <a:tc>
                      <a:txBody>
                        <a:bodyPr/>
                        <a:lstStyle/>
                        <a:p>
                          <a:pPr algn="ctr"/>
                          <a:r>
                            <a:rPr lang="en-US" dirty="0"/>
                            <a:t>1</a:t>
                          </a:r>
                        </a:p>
                      </a:txBody>
                      <a:tcPr/>
                    </a:tc>
                    <a:tc>
                      <a:txBody>
                        <a:bodyPr/>
                        <a:lstStyle/>
                        <a:p>
                          <a:pPr algn="ctr"/>
                          <a:r>
                            <a:rPr lang="en-US" dirty="0"/>
                            <a:t>0.5272</a:t>
                          </a:r>
                        </a:p>
                      </a:txBody>
                      <a:tcPr/>
                    </a:tc>
                    <a:extLst>
                      <a:ext uri="{0D108BD9-81ED-4DB2-BD59-A6C34878D82A}">
                        <a16:rowId xmlns:a16="http://schemas.microsoft.com/office/drawing/2014/main" val="3706103212"/>
                      </a:ext>
                    </a:extLst>
                  </a:tr>
                  <a:tr h="370840">
                    <a:tc>
                      <a:txBody>
                        <a:bodyPr/>
                        <a:lstStyle/>
                        <a:p>
                          <a:pPr algn="ctr"/>
                          <a:r>
                            <a:rPr lang="en-US" dirty="0"/>
                            <a:t>2</a:t>
                          </a:r>
                        </a:p>
                      </a:txBody>
                      <a:tcPr/>
                    </a:tc>
                    <a:tc>
                      <a:txBody>
                        <a:bodyPr/>
                        <a:lstStyle/>
                        <a:p>
                          <a:pPr algn="ctr"/>
                          <a:r>
                            <a:rPr lang="en-US" dirty="0"/>
                            <a:t>0.6622</a:t>
                          </a:r>
                        </a:p>
                      </a:txBody>
                      <a:tcPr/>
                    </a:tc>
                    <a:extLst>
                      <a:ext uri="{0D108BD9-81ED-4DB2-BD59-A6C34878D82A}">
                        <a16:rowId xmlns:a16="http://schemas.microsoft.com/office/drawing/2014/main" val="1326200988"/>
                      </a:ext>
                    </a:extLst>
                  </a:tr>
                  <a:tr h="370840">
                    <a:tc>
                      <a:txBody>
                        <a:bodyPr/>
                        <a:lstStyle/>
                        <a:p>
                          <a:pPr algn="ctr"/>
                          <a:r>
                            <a:rPr lang="en-US" dirty="0"/>
                            <a:t>3</a:t>
                          </a:r>
                        </a:p>
                      </a:txBody>
                      <a:tcPr/>
                    </a:tc>
                    <a:tc>
                      <a:txBody>
                        <a:bodyPr/>
                        <a:lstStyle/>
                        <a:p>
                          <a:pPr algn="ctr"/>
                          <a:r>
                            <a:rPr lang="en-US" dirty="0"/>
                            <a:t>0.7094</a:t>
                          </a:r>
                        </a:p>
                      </a:txBody>
                      <a:tcPr/>
                    </a:tc>
                    <a:extLst>
                      <a:ext uri="{0D108BD9-81ED-4DB2-BD59-A6C34878D82A}">
                        <a16:rowId xmlns:a16="http://schemas.microsoft.com/office/drawing/2014/main" val="2002913367"/>
                      </a:ext>
                    </a:extLst>
                  </a:tr>
                  <a:tr h="370840">
                    <a:tc>
                      <a:txBody>
                        <a:bodyPr/>
                        <a:lstStyle/>
                        <a:p>
                          <a:pPr algn="ctr"/>
                          <a:r>
                            <a:rPr lang="en-US" dirty="0"/>
                            <a:t>4</a:t>
                          </a:r>
                        </a:p>
                      </a:txBody>
                      <a:tcPr/>
                    </a:tc>
                    <a:tc>
                      <a:txBody>
                        <a:bodyPr/>
                        <a:lstStyle/>
                        <a:p>
                          <a:pPr algn="ctr"/>
                          <a:r>
                            <a:rPr lang="en-US" dirty="0"/>
                            <a:t>0.7145</a:t>
                          </a:r>
                        </a:p>
                      </a:txBody>
                      <a:tcPr/>
                    </a:tc>
                    <a:extLst>
                      <a:ext uri="{0D108BD9-81ED-4DB2-BD59-A6C34878D82A}">
                        <a16:rowId xmlns:a16="http://schemas.microsoft.com/office/drawing/2014/main" val="1564857720"/>
                      </a:ext>
                    </a:extLst>
                  </a:tr>
                  <a:tr h="370840">
                    <a:tc>
                      <a:txBody>
                        <a:bodyPr/>
                        <a:lstStyle/>
                        <a:p>
                          <a:pPr algn="ctr"/>
                          <a:r>
                            <a:rPr lang="en-US" dirty="0"/>
                            <a:t>5</a:t>
                          </a:r>
                        </a:p>
                      </a:txBody>
                      <a:tcPr/>
                    </a:tc>
                    <a:tc>
                      <a:txBody>
                        <a:bodyPr/>
                        <a:lstStyle/>
                        <a:p>
                          <a:pPr algn="ctr"/>
                          <a:r>
                            <a:rPr lang="en-US" dirty="0"/>
                            <a:t>0.7155</a:t>
                          </a:r>
                        </a:p>
                      </a:txBody>
                      <a:tcPr/>
                    </a:tc>
                    <a:extLst>
                      <a:ext uri="{0D108BD9-81ED-4DB2-BD59-A6C34878D82A}">
                        <a16:rowId xmlns:a16="http://schemas.microsoft.com/office/drawing/2014/main" val="2438282632"/>
                      </a:ext>
                    </a:extLst>
                  </a:tr>
                </a:tbl>
              </a:graphicData>
            </a:graphic>
          </p:graphicFrame>
        </mc:Fallback>
      </mc:AlternateContent>
      <p:sp>
        <p:nvSpPr>
          <p:cNvPr id="4" name="Text Placeholder 3">
            <a:extLst>
              <a:ext uri="{FF2B5EF4-FFF2-40B4-BE49-F238E27FC236}">
                <a16:creationId xmlns:a16="http://schemas.microsoft.com/office/drawing/2014/main" id="{57A78C57-1C0D-A69D-90BC-7FAFAFB6C360}"/>
              </a:ext>
            </a:extLst>
          </p:cNvPr>
          <p:cNvSpPr>
            <a:spLocks noGrp="1"/>
          </p:cNvSpPr>
          <p:nvPr>
            <p:ph type="body" sz="quarter" idx="10"/>
          </p:nvPr>
        </p:nvSpPr>
        <p:spPr/>
        <p:txBody>
          <a:bodyPr/>
          <a:lstStyle/>
          <a:p>
            <a:r>
              <a:rPr lang="en-US" dirty="0"/>
              <a:t>Summarizing Polynomial Models</a:t>
            </a:r>
          </a:p>
        </p:txBody>
      </p:sp>
      <p:sp>
        <p:nvSpPr>
          <p:cNvPr id="6" name="TextBox 5">
            <a:extLst>
              <a:ext uri="{FF2B5EF4-FFF2-40B4-BE49-F238E27FC236}">
                <a16:creationId xmlns:a16="http://schemas.microsoft.com/office/drawing/2014/main" id="{CCE5A813-A2F4-854A-7E20-E149B36CA42D}"/>
              </a:ext>
            </a:extLst>
          </p:cNvPr>
          <p:cNvSpPr txBox="1"/>
          <p:nvPr/>
        </p:nvSpPr>
        <p:spPr>
          <a:xfrm>
            <a:off x="2600325" y="4197030"/>
            <a:ext cx="3943349" cy="369332"/>
          </a:xfrm>
          <a:prstGeom prst="rect">
            <a:avLst/>
          </a:prstGeom>
          <a:noFill/>
        </p:spPr>
        <p:txBody>
          <a:bodyPr wrap="square" rtlCol="0">
            <a:spAutoFit/>
          </a:bodyPr>
          <a:lstStyle/>
          <a:p>
            <a:pPr algn="ctr"/>
            <a:r>
              <a:rPr lang="en-US" dirty="0">
                <a:solidFill>
                  <a:schemeClr val="bg1"/>
                </a:solidFill>
                <a:latin typeface="+mj-lt"/>
              </a:rPr>
              <a:t>What’s going on here?</a:t>
            </a:r>
          </a:p>
        </p:txBody>
      </p:sp>
    </p:spTree>
    <p:extLst>
      <p:ext uri="{BB962C8B-B14F-4D97-AF65-F5344CB8AC3E}">
        <p14:creationId xmlns:p14="http://schemas.microsoft.com/office/powerpoint/2010/main" val="6209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Weight to Model</a:t>
            </a:r>
          </a:p>
        </p:txBody>
      </p:sp>
      <p:pic>
        <p:nvPicPr>
          <p:cNvPr id="6" name="Picture 5">
            <a:extLst>
              <a:ext uri="{FF2B5EF4-FFF2-40B4-BE49-F238E27FC236}">
                <a16:creationId xmlns:a16="http://schemas.microsoft.com/office/drawing/2014/main" id="{ED25DF12-F5C9-2F82-3EFF-C1CA097D0B99}"/>
              </a:ext>
            </a:extLst>
          </p:cNvPr>
          <p:cNvPicPr>
            <a:picLocks noChangeAspect="1"/>
          </p:cNvPicPr>
          <p:nvPr/>
        </p:nvPicPr>
        <p:blipFill>
          <a:blip r:embed="rId2"/>
          <a:stretch>
            <a:fillRect/>
          </a:stretch>
        </p:blipFill>
        <p:spPr>
          <a:xfrm>
            <a:off x="2414896" y="1263044"/>
            <a:ext cx="4314208" cy="3464440"/>
          </a:xfrm>
          <a:prstGeom prst="rect">
            <a:avLst/>
          </a:prstGeom>
        </p:spPr>
      </p:pic>
    </p:spTree>
    <p:extLst>
      <p:ext uri="{BB962C8B-B14F-4D97-AF65-F5344CB8AC3E}">
        <p14:creationId xmlns:p14="http://schemas.microsoft.com/office/powerpoint/2010/main" val="332617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Weight to Model</a:t>
            </a:r>
          </a:p>
        </p:txBody>
      </p:sp>
      <p:pic>
        <p:nvPicPr>
          <p:cNvPr id="8" name="Picture 7">
            <a:extLst>
              <a:ext uri="{FF2B5EF4-FFF2-40B4-BE49-F238E27FC236}">
                <a16:creationId xmlns:a16="http://schemas.microsoft.com/office/drawing/2014/main" id="{FAA010DC-BA1C-DA44-042C-3EC122B13297}"/>
              </a:ext>
            </a:extLst>
          </p:cNvPr>
          <p:cNvPicPr>
            <a:picLocks noChangeAspect="1"/>
          </p:cNvPicPr>
          <p:nvPr/>
        </p:nvPicPr>
        <p:blipFill>
          <a:blip r:embed="rId2"/>
          <a:stretch>
            <a:fillRect/>
          </a:stretch>
        </p:blipFill>
        <p:spPr>
          <a:xfrm>
            <a:off x="1785937" y="1607258"/>
            <a:ext cx="5572125" cy="2152650"/>
          </a:xfrm>
          <a:prstGeom prst="rect">
            <a:avLst/>
          </a:prstGeom>
        </p:spPr>
      </p:pic>
    </p:spTree>
    <p:extLst>
      <p:ext uri="{BB962C8B-B14F-4D97-AF65-F5344CB8AC3E}">
        <p14:creationId xmlns:p14="http://schemas.microsoft.com/office/powerpoint/2010/main" val="21047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Weight to Model</a:t>
            </a:r>
          </a:p>
        </p:txBody>
      </p:sp>
      <p:pic>
        <p:nvPicPr>
          <p:cNvPr id="6" name="Picture 5">
            <a:extLst>
              <a:ext uri="{FF2B5EF4-FFF2-40B4-BE49-F238E27FC236}">
                <a16:creationId xmlns:a16="http://schemas.microsoft.com/office/drawing/2014/main" id="{2B86FF55-3567-36E5-4442-98F7CA9A6E40}"/>
              </a:ext>
            </a:extLst>
          </p:cNvPr>
          <p:cNvPicPr>
            <a:picLocks noChangeAspect="1"/>
          </p:cNvPicPr>
          <p:nvPr/>
        </p:nvPicPr>
        <p:blipFill>
          <a:blip r:embed="rId2"/>
          <a:stretch>
            <a:fillRect/>
          </a:stretch>
        </p:blipFill>
        <p:spPr>
          <a:xfrm>
            <a:off x="2471003" y="1189038"/>
            <a:ext cx="4332908" cy="3882736"/>
          </a:xfrm>
          <a:prstGeom prst="rect">
            <a:avLst/>
          </a:prstGeom>
        </p:spPr>
      </p:pic>
    </p:spTree>
    <p:extLst>
      <p:ext uri="{BB962C8B-B14F-4D97-AF65-F5344CB8AC3E}">
        <p14:creationId xmlns:p14="http://schemas.microsoft.com/office/powerpoint/2010/main" val="260969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Drivetrain to Model</a:t>
            </a:r>
          </a:p>
        </p:txBody>
      </p:sp>
      <p:pic>
        <p:nvPicPr>
          <p:cNvPr id="10" name="Picture 9">
            <a:extLst>
              <a:ext uri="{FF2B5EF4-FFF2-40B4-BE49-F238E27FC236}">
                <a16:creationId xmlns:a16="http://schemas.microsoft.com/office/drawing/2014/main" id="{09FC2510-213F-E733-9E90-A52967C865C0}"/>
              </a:ext>
            </a:extLst>
          </p:cNvPr>
          <p:cNvPicPr>
            <a:picLocks noChangeAspect="1"/>
          </p:cNvPicPr>
          <p:nvPr/>
        </p:nvPicPr>
        <p:blipFill>
          <a:blip r:embed="rId2"/>
          <a:stretch>
            <a:fillRect/>
          </a:stretch>
        </p:blipFill>
        <p:spPr>
          <a:xfrm>
            <a:off x="2122584" y="1189038"/>
            <a:ext cx="4898831" cy="3604651"/>
          </a:xfrm>
          <a:prstGeom prst="rect">
            <a:avLst/>
          </a:prstGeom>
        </p:spPr>
      </p:pic>
    </p:spTree>
    <p:extLst>
      <p:ext uri="{BB962C8B-B14F-4D97-AF65-F5344CB8AC3E}">
        <p14:creationId xmlns:p14="http://schemas.microsoft.com/office/powerpoint/2010/main" val="307572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Drivetrain to Model</a:t>
            </a:r>
          </a:p>
        </p:txBody>
      </p:sp>
      <p:pic>
        <p:nvPicPr>
          <p:cNvPr id="5" name="Picture 4">
            <a:extLst>
              <a:ext uri="{FF2B5EF4-FFF2-40B4-BE49-F238E27FC236}">
                <a16:creationId xmlns:a16="http://schemas.microsoft.com/office/drawing/2014/main" id="{09B215E8-D3BA-C3A9-3AAF-33D81246A6B3}"/>
              </a:ext>
            </a:extLst>
          </p:cNvPr>
          <p:cNvPicPr>
            <a:picLocks noChangeAspect="1"/>
          </p:cNvPicPr>
          <p:nvPr/>
        </p:nvPicPr>
        <p:blipFill>
          <a:blip r:embed="rId2"/>
          <a:stretch>
            <a:fillRect/>
          </a:stretch>
        </p:blipFill>
        <p:spPr>
          <a:xfrm>
            <a:off x="2000250" y="1703399"/>
            <a:ext cx="5143500" cy="1828800"/>
          </a:xfrm>
          <a:prstGeom prst="rect">
            <a:avLst/>
          </a:prstGeom>
        </p:spPr>
      </p:pic>
    </p:spTree>
    <p:extLst>
      <p:ext uri="{BB962C8B-B14F-4D97-AF65-F5344CB8AC3E}">
        <p14:creationId xmlns:p14="http://schemas.microsoft.com/office/powerpoint/2010/main" val="42788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Drivetrain to Model</a:t>
            </a:r>
          </a:p>
        </p:txBody>
      </p:sp>
      <p:pic>
        <p:nvPicPr>
          <p:cNvPr id="6" name="Picture 5">
            <a:extLst>
              <a:ext uri="{FF2B5EF4-FFF2-40B4-BE49-F238E27FC236}">
                <a16:creationId xmlns:a16="http://schemas.microsoft.com/office/drawing/2014/main" id="{53D192B1-39CD-F399-782C-CB82AFDE7B5E}"/>
              </a:ext>
            </a:extLst>
          </p:cNvPr>
          <p:cNvPicPr>
            <a:picLocks noChangeAspect="1"/>
          </p:cNvPicPr>
          <p:nvPr/>
        </p:nvPicPr>
        <p:blipFill>
          <a:blip r:embed="rId2"/>
          <a:stretch>
            <a:fillRect/>
          </a:stretch>
        </p:blipFill>
        <p:spPr>
          <a:xfrm>
            <a:off x="2325872" y="1096717"/>
            <a:ext cx="4241183" cy="3963656"/>
          </a:xfrm>
          <a:prstGeom prst="rect">
            <a:avLst/>
          </a:prstGeom>
        </p:spPr>
      </p:pic>
    </p:spTree>
    <p:extLst>
      <p:ext uri="{BB962C8B-B14F-4D97-AF65-F5344CB8AC3E}">
        <p14:creationId xmlns:p14="http://schemas.microsoft.com/office/powerpoint/2010/main" val="222229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Drivetrain to Model</a:t>
            </a:r>
          </a:p>
        </p:txBody>
      </p:sp>
      <p:pic>
        <p:nvPicPr>
          <p:cNvPr id="5" name="Picture 4">
            <a:extLst>
              <a:ext uri="{FF2B5EF4-FFF2-40B4-BE49-F238E27FC236}">
                <a16:creationId xmlns:a16="http://schemas.microsoft.com/office/drawing/2014/main" id="{1CCDA9FE-BAE1-1C14-4508-107700B95944}"/>
              </a:ext>
            </a:extLst>
          </p:cNvPr>
          <p:cNvPicPr>
            <a:picLocks noChangeAspect="1"/>
          </p:cNvPicPr>
          <p:nvPr/>
        </p:nvPicPr>
        <p:blipFill>
          <a:blip r:embed="rId2"/>
          <a:stretch>
            <a:fillRect/>
          </a:stretch>
        </p:blipFill>
        <p:spPr>
          <a:xfrm>
            <a:off x="985837" y="1342168"/>
            <a:ext cx="7172325" cy="2867025"/>
          </a:xfrm>
          <a:prstGeom prst="rect">
            <a:avLst/>
          </a:prstGeom>
        </p:spPr>
      </p:pic>
    </p:spTree>
    <p:extLst>
      <p:ext uri="{BB962C8B-B14F-4D97-AF65-F5344CB8AC3E}">
        <p14:creationId xmlns:p14="http://schemas.microsoft.com/office/powerpoint/2010/main" val="135554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Examples</a:t>
            </a:r>
          </a:p>
        </p:txBody>
      </p:sp>
      <p:pic>
        <p:nvPicPr>
          <p:cNvPr id="6" name="Picture 5">
            <a:extLst>
              <a:ext uri="{FF2B5EF4-FFF2-40B4-BE49-F238E27FC236}">
                <a16:creationId xmlns:a16="http://schemas.microsoft.com/office/drawing/2014/main" id="{6B0417BC-57D9-0CD9-CA73-50A53FB36422}"/>
              </a:ext>
            </a:extLst>
          </p:cNvPr>
          <p:cNvPicPr>
            <a:picLocks noChangeAspect="1"/>
          </p:cNvPicPr>
          <p:nvPr/>
        </p:nvPicPr>
        <p:blipFill>
          <a:blip r:embed="rId2"/>
          <a:stretch>
            <a:fillRect/>
          </a:stretch>
        </p:blipFill>
        <p:spPr>
          <a:xfrm>
            <a:off x="3481183" y="1274557"/>
            <a:ext cx="1968750" cy="3435349"/>
          </a:xfrm>
          <a:prstGeom prst="rect">
            <a:avLst/>
          </a:prstGeom>
        </p:spPr>
      </p:pic>
    </p:spTree>
    <p:extLst>
      <p:ext uri="{BB962C8B-B14F-4D97-AF65-F5344CB8AC3E}">
        <p14:creationId xmlns:p14="http://schemas.microsoft.com/office/powerpoint/2010/main" val="378719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Type to Model</a:t>
            </a:r>
          </a:p>
        </p:txBody>
      </p:sp>
      <p:pic>
        <p:nvPicPr>
          <p:cNvPr id="6" name="Picture 5">
            <a:extLst>
              <a:ext uri="{FF2B5EF4-FFF2-40B4-BE49-F238E27FC236}">
                <a16:creationId xmlns:a16="http://schemas.microsoft.com/office/drawing/2014/main" id="{A6FC45A8-B02D-6932-9B74-20F978318202}"/>
              </a:ext>
            </a:extLst>
          </p:cNvPr>
          <p:cNvPicPr>
            <a:picLocks noChangeAspect="1"/>
          </p:cNvPicPr>
          <p:nvPr/>
        </p:nvPicPr>
        <p:blipFill>
          <a:blip r:embed="rId2"/>
          <a:stretch>
            <a:fillRect/>
          </a:stretch>
        </p:blipFill>
        <p:spPr>
          <a:xfrm>
            <a:off x="2222374" y="1384736"/>
            <a:ext cx="4415249" cy="3484920"/>
          </a:xfrm>
          <a:prstGeom prst="rect">
            <a:avLst/>
          </a:prstGeom>
        </p:spPr>
      </p:pic>
    </p:spTree>
    <p:extLst>
      <p:ext uri="{BB962C8B-B14F-4D97-AF65-F5344CB8AC3E}">
        <p14:creationId xmlns:p14="http://schemas.microsoft.com/office/powerpoint/2010/main" val="297010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Type to Model</a:t>
            </a:r>
          </a:p>
        </p:txBody>
      </p:sp>
      <p:pic>
        <p:nvPicPr>
          <p:cNvPr id="5" name="Picture 4">
            <a:extLst>
              <a:ext uri="{FF2B5EF4-FFF2-40B4-BE49-F238E27FC236}">
                <a16:creationId xmlns:a16="http://schemas.microsoft.com/office/drawing/2014/main" id="{083AB1EB-FFD1-D1D6-87DF-E7DB6AFE5E7C}"/>
              </a:ext>
            </a:extLst>
          </p:cNvPr>
          <p:cNvPicPr>
            <a:picLocks noChangeAspect="1"/>
          </p:cNvPicPr>
          <p:nvPr/>
        </p:nvPicPr>
        <p:blipFill>
          <a:blip r:embed="rId2"/>
          <a:stretch>
            <a:fillRect/>
          </a:stretch>
        </p:blipFill>
        <p:spPr>
          <a:xfrm>
            <a:off x="1181100" y="1619250"/>
            <a:ext cx="6781800" cy="1905000"/>
          </a:xfrm>
          <a:prstGeom prst="rect">
            <a:avLst/>
          </a:prstGeom>
        </p:spPr>
      </p:pic>
    </p:spTree>
    <p:extLst>
      <p:ext uri="{BB962C8B-B14F-4D97-AF65-F5344CB8AC3E}">
        <p14:creationId xmlns:p14="http://schemas.microsoft.com/office/powerpoint/2010/main" val="2011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Type to Model</a:t>
            </a:r>
          </a:p>
        </p:txBody>
      </p:sp>
      <p:pic>
        <p:nvPicPr>
          <p:cNvPr id="6" name="Picture 5">
            <a:extLst>
              <a:ext uri="{FF2B5EF4-FFF2-40B4-BE49-F238E27FC236}">
                <a16:creationId xmlns:a16="http://schemas.microsoft.com/office/drawing/2014/main" id="{D48534DE-AAA0-8228-8CAB-C36E1AF8DD29}"/>
              </a:ext>
            </a:extLst>
          </p:cNvPr>
          <p:cNvPicPr>
            <a:picLocks noChangeAspect="1"/>
          </p:cNvPicPr>
          <p:nvPr/>
        </p:nvPicPr>
        <p:blipFill>
          <a:blip r:embed="rId2"/>
          <a:stretch>
            <a:fillRect/>
          </a:stretch>
        </p:blipFill>
        <p:spPr>
          <a:xfrm>
            <a:off x="2459785" y="1189038"/>
            <a:ext cx="4078256" cy="3702627"/>
          </a:xfrm>
          <a:prstGeom prst="rect">
            <a:avLst/>
          </a:prstGeom>
        </p:spPr>
      </p:pic>
    </p:spTree>
    <p:extLst>
      <p:ext uri="{BB962C8B-B14F-4D97-AF65-F5344CB8AC3E}">
        <p14:creationId xmlns:p14="http://schemas.microsoft.com/office/powerpoint/2010/main" val="4094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3BC4-B26D-4C8E-7EB0-5BE9A7E73923}"/>
              </a:ext>
            </a:extLst>
          </p:cNvPr>
          <p:cNvSpPr>
            <a:spLocks noGrp="1"/>
          </p:cNvSpPr>
          <p:nvPr>
            <p:ph type="title"/>
          </p:nvPr>
        </p:nvSpPr>
        <p:spPr/>
        <p:txBody>
          <a:bodyPr>
            <a:normAutofit fontScale="90000"/>
          </a:bodyPr>
          <a:lstStyle/>
          <a:p>
            <a:r>
              <a:rPr lang="en-US" dirty="0"/>
              <a:t>Model Diagnosis Example</a:t>
            </a:r>
          </a:p>
        </p:txBody>
      </p:sp>
      <p:sp>
        <p:nvSpPr>
          <p:cNvPr id="4" name="Text Placeholder 3">
            <a:extLst>
              <a:ext uri="{FF2B5EF4-FFF2-40B4-BE49-F238E27FC236}">
                <a16:creationId xmlns:a16="http://schemas.microsoft.com/office/drawing/2014/main" id="{68C4E526-E5C5-5CA0-97CC-F6072801C045}"/>
              </a:ext>
            </a:extLst>
          </p:cNvPr>
          <p:cNvSpPr>
            <a:spLocks noGrp="1"/>
          </p:cNvSpPr>
          <p:nvPr>
            <p:ph type="body" sz="quarter" idx="10"/>
          </p:nvPr>
        </p:nvSpPr>
        <p:spPr/>
        <p:txBody>
          <a:bodyPr/>
          <a:lstStyle/>
          <a:p>
            <a:r>
              <a:rPr lang="en-US" dirty="0"/>
              <a:t>Add Type to Model</a:t>
            </a:r>
          </a:p>
        </p:txBody>
      </p:sp>
      <p:pic>
        <p:nvPicPr>
          <p:cNvPr id="5" name="Picture 4">
            <a:extLst>
              <a:ext uri="{FF2B5EF4-FFF2-40B4-BE49-F238E27FC236}">
                <a16:creationId xmlns:a16="http://schemas.microsoft.com/office/drawing/2014/main" id="{28999384-E6CB-75D4-DACD-60D9FD28793C}"/>
              </a:ext>
            </a:extLst>
          </p:cNvPr>
          <p:cNvPicPr>
            <a:picLocks noChangeAspect="1"/>
          </p:cNvPicPr>
          <p:nvPr/>
        </p:nvPicPr>
        <p:blipFill>
          <a:blip r:embed="rId2"/>
          <a:stretch>
            <a:fillRect/>
          </a:stretch>
        </p:blipFill>
        <p:spPr>
          <a:xfrm>
            <a:off x="976312" y="1412921"/>
            <a:ext cx="7191375" cy="2686050"/>
          </a:xfrm>
          <a:prstGeom prst="rect">
            <a:avLst/>
          </a:prstGeom>
        </p:spPr>
      </p:pic>
    </p:spTree>
    <p:extLst>
      <p:ext uri="{BB962C8B-B14F-4D97-AF65-F5344CB8AC3E}">
        <p14:creationId xmlns:p14="http://schemas.microsoft.com/office/powerpoint/2010/main" val="344222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1195-AF73-4AE9-B85F-49294EBA87A2}"/>
              </a:ext>
            </a:extLst>
          </p:cNvPr>
          <p:cNvSpPr>
            <a:spLocks noGrp="1"/>
          </p:cNvSpPr>
          <p:nvPr>
            <p:ph type="title"/>
          </p:nvPr>
        </p:nvSpPr>
        <p:spPr/>
        <p:txBody>
          <a:bodyPr>
            <a:normAutofit fontScale="90000"/>
          </a:bodyPr>
          <a:lstStyle/>
          <a:p>
            <a:r>
              <a:rPr lang="en-US" dirty="0"/>
              <a:t>Model Diagnosis Example</a:t>
            </a:r>
          </a:p>
        </p:txBody>
      </p:sp>
      <p:sp>
        <p:nvSpPr>
          <p:cNvPr id="4" name="Content Placeholder 3">
            <a:extLst>
              <a:ext uri="{FF2B5EF4-FFF2-40B4-BE49-F238E27FC236}">
                <a16:creationId xmlns:a16="http://schemas.microsoft.com/office/drawing/2014/main" id="{4DCC76D3-B76A-49D5-9CAE-AFAD26C4A790}"/>
              </a:ext>
            </a:extLst>
          </p:cNvPr>
          <p:cNvSpPr>
            <a:spLocks noGrp="1"/>
          </p:cNvSpPr>
          <p:nvPr>
            <p:ph idx="1"/>
          </p:nvPr>
        </p:nvSpPr>
        <p:spPr/>
        <p:txBody>
          <a:bodyPr/>
          <a:lstStyle/>
          <a:p>
            <a:r>
              <a:rPr lang="en-US" dirty="0"/>
              <a:t>Speculate that the effect horsepower has on MPG may differ based on the type of drive train (real, front, all-wheel drive)</a:t>
            </a:r>
          </a:p>
        </p:txBody>
      </p:sp>
      <p:sp>
        <p:nvSpPr>
          <p:cNvPr id="5" name="Text Placeholder 4">
            <a:extLst>
              <a:ext uri="{FF2B5EF4-FFF2-40B4-BE49-F238E27FC236}">
                <a16:creationId xmlns:a16="http://schemas.microsoft.com/office/drawing/2014/main" id="{7AE03D4F-200E-8E18-2E40-D122687FA271}"/>
              </a:ext>
            </a:extLst>
          </p:cNvPr>
          <p:cNvSpPr>
            <a:spLocks noGrp="1"/>
          </p:cNvSpPr>
          <p:nvPr>
            <p:ph type="body" sz="quarter" idx="10"/>
          </p:nvPr>
        </p:nvSpPr>
        <p:spPr/>
        <p:txBody>
          <a:bodyPr/>
          <a:lstStyle/>
          <a:p>
            <a:r>
              <a:rPr lang="en-US" dirty="0"/>
              <a:t>Add Interaction Effect</a:t>
            </a:r>
          </a:p>
        </p:txBody>
      </p:sp>
      <p:sp>
        <p:nvSpPr>
          <p:cNvPr id="3" name="Slide Number Placeholder 2">
            <a:extLst>
              <a:ext uri="{FF2B5EF4-FFF2-40B4-BE49-F238E27FC236}">
                <a16:creationId xmlns:a16="http://schemas.microsoft.com/office/drawing/2014/main" id="{8805305E-8E8D-4B9D-AA0B-1145716FFF26}"/>
              </a:ext>
            </a:extLst>
          </p:cNvPr>
          <p:cNvSpPr>
            <a:spLocks noGrp="1"/>
          </p:cNvSpPr>
          <p:nvPr>
            <p:ph type="sldNum" sz="quarter" idx="4294967295"/>
          </p:nvPr>
        </p:nvSpPr>
        <p:spPr>
          <a:xfrm>
            <a:off x="0" y="0"/>
            <a:ext cx="0" cy="0"/>
          </a:xfrm>
        </p:spPr>
        <p:txBody>
          <a:bodyPr/>
          <a:lstStyle/>
          <a:p>
            <a:fld id="{6E61BB2A-F643-4BC4-A7C3-7339FD5A6B19}" type="slidenum">
              <a:rPr lang="en-US" smtClean="0"/>
              <a:pPr/>
              <a:t>84</a:t>
            </a:fld>
            <a:endParaRPr lang="en-US"/>
          </a:p>
        </p:txBody>
      </p:sp>
      <p:pic>
        <p:nvPicPr>
          <p:cNvPr id="1030" name="Picture 6">
            <a:extLst>
              <a:ext uri="{FF2B5EF4-FFF2-40B4-BE49-F238E27FC236}">
                <a16:creationId xmlns:a16="http://schemas.microsoft.com/office/drawing/2014/main" id="{47CC3132-0D4B-4A65-8CCA-15D65DDED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37" y="2474911"/>
            <a:ext cx="2509779" cy="1936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B39216-406C-4D84-B537-038B68D75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037" y="2474911"/>
            <a:ext cx="2509780" cy="193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49155BC-9E43-4010-9E33-5B5F0B966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38" y="2474911"/>
            <a:ext cx="2509780" cy="193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70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1195-AF73-4AE9-B85F-49294EBA87A2}"/>
              </a:ext>
            </a:extLst>
          </p:cNvPr>
          <p:cNvSpPr>
            <a:spLocks noGrp="1"/>
          </p:cNvSpPr>
          <p:nvPr>
            <p:ph type="title"/>
          </p:nvPr>
        </p:nvSpPr>
        <p:spPr/>
        <p:txBody>
          <a:bodyPr>
            <a:normAutofit fontScale="90000"/>
          </a:bodyPr>
          <a:lstStyle/>
          <a:p>
            <a:r>
              <a:rPr lang="en-US" dirty="0"/>
              <a:t>Model Diagnosis Example</a:t>
            </a:r>
          </a:p>
        </p:txBody>
      </p:sp>
      <p:sp>
        <p:nvSpPr>
          <p:cNvPr id="5" name="Text Placeholder 4">
            <a:extLst>
              <a:ext uri="{FF2B5EF4-FFF2-40B4-BE49-F238E27FC236}">
                <a16:creationId xmlns:a16="http://schemas.microsoft.com/office/drawing/2014/main" id="{7AE03D4F-200E-8E18-2E40-D122687FA271}"/>
              </a:ext>
            </a:extLst>
          </p:cNvPr>
          <p:cNvSpPr>
            <a:spLocks noGrp="1"/>
          </p:cNvSpPr>
          <p:nvPr>
            <p:ph type="body" sz="quarter" idx="10"/>
          </p:nvPr>
        </p:nvSpPr>
        <p:spPr/>
        <p:txBody>
          <a:bodyPr/>
          <a:lstStyle/>
          <a:p>
            <a:r>
              <a:rPr lang="en-US" dirty="0"/>
              <a:t>Add Interaction Effect</a:t>
            </a:r>
          </a:p>
        </p:txBody>
      </p:sp>
      <p:sp>
        <p:nvSpPr>
          <p:cNvPr id="3" name="Slide Number Placeholder 2">
            <a:extLst>
              <a:ext uri="{FF2B5EF4-FFF2-40B4-BE49-F238E27FC236}">
                <a16:creationId xmlns:a16="http://schemas.microsoft.com/office/drawing/2014/main" id="{8805305E-8E8D-4B9D-AA0B-1145716FFF26}"/>
              </a:ext>
            </a:extLst>
          </p:cNvPr>
          <p:cNvSpPr>
            <a:spLocks noGrp="1"/>
          </p:cNvSpPr>
          <p:nvPr>
            <p:ph type="sldNum" sz="quarter" idx="4294967295"/>
          </p:nvPr>
        </p:nvSpPr>
        <p:spPr>
          <a:xfrm>
            <a:off x="0" y="0"/>
            <a:ext cx="0" cy="0"/>
          </a:xfrm>
        </p:spPr>
        <p:txBody>
          <a:bodyPr/>
          <a:lstStyle/>
          <a:p>
            <a:fld id="{6E61BB2A-F643-4BC4-A7C3-7339FD5A6B19}" type="slidenum">
              <a:rPr lang="en-US" smtClean="0"/>
              <a:pPr/>
              <a:t>85</a:t>
            </a:fld>
            <a:endParaRPr lang="en-US"/>
          </a:p>
        </p:txBody>
      </p:sp>
      <p:pic>
        <p:nvPicPr>
          <p:cNvPr id="9" name="Picture 8">
            <a:extLst>
              <a:ext uri="{FF2B5EF4-FFF2-40B4-BE49-F238E27FC236}">
                <a16:creationId xmlns:a16="http://schemas.microsoft.com/office/drawing/2014/main" id="{B4589EBF-2DA7-4E24-BCC5-050DDA7FA7AB}"/>
              </a:ext>
            </a:extLst>
          </p:cNvPr>
          <p:cNvPicPr>
            <a:picLocks noChangeAspect="1"/>
          </p:cNvPicPr>
          <p:nvPr/>
        </p:nvPicPr>
        <p:blipFill>
          <a:blip r:embed="rId2"/>
          <a:stretch>
            <a:fillRect/>
          </a:stretch>
        </p:blipFill>
        <p:spPr>
          <a:xfrm>
            <a:off x="2805643" y="1315268"/>
            <a:ext cx="3532714" cy="3554388"/>
          </a:xfrm>
          <a:prstGeom prst="rect">
            <a:avLst/>
          </a:prstGeom>
        </p:spPr>
      </p:pic>
    </p:spTree>
    <p:extLst>
      <p:ext uri="{BB962C8B-B14F-4D97-AF65-F5344CB8AC3E}">
        <p14:creationId xmlns:p14="http://schemas.microsoft.com/office/powerpoint/2010/main" val="297411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1195-AF73-4AE9-B85F-49294EBA87A2}"/>
              </a:ext>
            </a:extLst>
          </p:cNvPr>
          <p:cNvSpPr>
            <a:spLocks noGrp="1"/>
          </p:cNvSpPr>
          <p:nvPr>
            <p:ph type="title"/>
          </p:nvPr>
        </p:nvSpPr>
        <p:spPr/>
        <p:txBody>
          <a:bodyPr>
            <a:normAutofit fontScale="90000"/>
          </a:bodyPr>
          <a:lstStyle/>
          <a:p>
            <a:r>
              <a:rPr lang="en-US" dirty="0"/>
              <a:t>Model Diagnosis Example</a:t>
            </a:r>
          </a:p>
        </p:txBody>
      </p:sp>
      <p:sp>
        <p:nvSpPr>
          <p:cNvPr id="5" name="Text Placeholder 4">
            <a:extLst>
              <a:ext uri="{FF2B5EF4-FFF2-40B4-BE49-F238E27FC236}">
                <a16:creationId xmlns:a16="http://schemas.microsoft.com/office/drawing/2014/main" id="{7AE03D4F-200E-8E18-2E40-D122687FA271}"/>
              </a:ext>
            </a:extLst>
          </p:cNvPr>
          <p:cNvSpPr>
            <a:spLocks noGrp="1"/>
          </p:cNvSpPr>
          <p:nvPr>
            <p:ph type="body" sz="quarter" idx="10"/>
          </p:nvPr>
        </p:nvSpPr>
        <p:spPr/>
        <p:txBody>
          <a:bodyPr/>
          <a:lstStyle/>
          <a:p>
            <a:r>
              <a:rPr lang="en-US" dirty="0"/>
              <a:t>Add Interaction Effect</a:t>
            </a:r>
          </a:p>
        </p:txBody>
      </p:sp>
      <p:sp>
        <p:nvSpPr>
          <p:cNvPr id="3" name="Slide Number Placeholder 2">
            <a:extLst>
              <a:ext uri="{FF2B5EF4-FFF2-40B4-BE49-F238E27FC236}">
                <a16:creationId xmlns:a16="http://schemas.microsoft.com/office/drawing/2014/main" id="{8805305E-8E8D-4B9D-AA0B-1145716FFF26}"/>
              </a:ext>
            </a:extLst>
          </p:cNvPr>
          <p:cNvSpPr>
            <a:spLocks noGrp="1"/>
          </p:cNvSpPr>
          <p:nvPr>
            <p:ph type="sldNum" sz="quarter" idx="4294967295"/>
          </p:nvPr>
        </p:nvSpPr>
        <p:spPr>
          <a:xfrm>
            <a:off x="0" y="0"/>
            <a:ext cx="0" cy="0"/>
          </a:xfrm>
        </p:spPr>
        <p:txBody>
          <a:bodyPr/>
          <a:lstStyle/>
          <a:p>
            <a:fld id="{6E61BB2A-F643-4BC4-A7C3-7339FD5A6B19}" type="slidenum">
              <a:rPr lang="en-US" smtClean="0"/>
              <a:pPr/>
              <a:t>86</a:t>
            </a:fld>
            <a:endParaRPr lang="en-US"/>
          </a:p>
        </p:txBody>
      </p:sp>
      <p:pic>
        <p:nvPicPr>
          <p:cNvPr id="11" name="Picture 10">
            <a:extLst>
              <a:ext uri="{FF2B5EF4-FFF2-40B4-BE49-F238E27FC236}">
                <a16:creationId xmlns:a16="http://schemas.microsoft.com/office/drawing/2014/main" id="{210FF663-3BDA-A56F-1C14-D54CDAC9B6A1}"/>
              </a:ext>
            </a:extLst>
          </p:cNvPr>
          <p:cNvPicPr>
            <a:picLocks noChangeAspect="1"/>
          </p:cNvPicPr>
          <p:nvPr/>
        </p:nvPicPr>
        <p:blipFill>
          <a:blip r:embed="rId2"/>
          <a:stretch>
            <a:fillRect/>
          </a:stretch>
        </p:blipFill>
        <p:spPr>
          <a:xfrm>
            <a:off x="1804987" y="1652587"/>
            <a:ext cx="5534025" cy="1838325"/>
          </a:xfrm>
          <a:prstGeom prst="rect">
            <a:avLst/>
          </a:prstGeom>
        </p:spPr>
      </p:pic>
    </p:spTree>
    <p:extLst>
      <p:ext uri="{BB962C8B-B14F-4D97-AF65-F5344CB8AC3E}">
        <p14:creationId xmlns:p14="http://schemas.microsoft.com/office/powerpoint/2010/main" val="14385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1195-AF73-4AE9-B85F-49294EBA87A2}"/>
              </a:ext>
            </a:extLst>
          </p:cNvPr>
          <p:cNvSpPr>
            <a:spLocks noGrp="1"/>
          </p:cNvSpPr>
          <p:nvPr>
            <p:ph type="title"/>
          </p:nvPr>
        </p:nvSpPr>
        <p:spPr/>
        <p:txBody>
          <a:bodyPr>
            <a:normAutofit fontScale="90000"/>
          </a:bodyPr>
          <a:lstStyle/>
          <a:p>
            <a:r>
              <a:rPr lang="en-US" dirty="0"/>
              <a:t>Model Diagnosis Example</a:t>
            </a:r>
          </a:p>
        </p:txBody>
      </p:sp>
      <p:sp>
        <p:nvSpPr>
          <p:cNvPr id="5" name="Text Placeholder 4">
            <a:extLst>
              <a:ext uri="{FF2B5EF4-FFF2-40B4-BE49-F238E27FC236}">
                <a16:creationId xmlns:a16="http://schemas.microsoft.com/office/drawing/2014/main" id="{7AE03D4F-200E-8E18-2E40-D122687FA271}"/>
              </a:ext>
            </a:extLst>
          </p:cNvPr>
          <p:cNvSpPr>
            <a:spLocks noGrp="1"/>
          </p:cNvSpPr>
          <p:nvPr>
            <p:ph type="body" sz="quarter" idx="10"/>
          </p:nvPr>
        </p:nvSpPr>
        <p:spPr/>
        <p:txBody>
          <a:bodyPr/>
          <a:lstStyle/>
          <a:p>
            <a:r>
              <a:rPr lang="en-US" dirty="0"/>
              <a:t>Add Interaction Effect</a:t>
            </a:r>
          </a:p>
        </p:txBody>
      </p:sp>
      <p:sp>
        <p:nvSpPr>
          <p:cNvPr id="3" name="Slide Number Placeholder 2">
            <a:extLst>
              <a:ext uri="{FF2B5EF4-FFF2-40B4-BE49-F238E27FC236}">
                <a16:creationId xmlns:a16="http://schemas.microsoft.com/office/drawing/2014/main" id="{8805305E-8E8D-4B9D-AA0B-1145716FFF26}"/>
              </a:ext>
            </a:extLst>
          </p:cNvPr>
          <p:cNvSpPr>
            <a:spLocks noGrp="1"/>
          </p:cNvSpPr>
          <p:nvPr>
            <p:ph type="sldNum" sz="quarter" idx="4294967295"/>
          </p:nvPr>
        </p:nvSpPr>
        <p:spPr>
          <a:xfrm>
            <a:off x="0" y="0"/>
            <a:ext cx="0" cy="0"/>
          </a:xfrm>
        </p:spPr>
        <p:txBody>
          <a:bodyPr/>
          <a:lstStyle/>
          <a:p>
            <a:fld id="{6E61BB2A-F643-4BC4-A7C3-7339FD5A6B19}" type="slidenum">
              <a:rPr lang="en-US" smtClean="0"/>
              <a:pPr/>
              <a:t>87</a:t>
            </a:fld>
            <a:endParaRPr lang="en-US"/>
          </a:p>
        </p:txBody>
      </p:sp>
      <p:pic>
        <p:nvPicPr>
          <p:cNvPr id="7" name="Picture 6">
            <a:extLst>
              <a:ext uri="{FF2B5EF4-FFF2-40B4-BE49-F238E27FC236}">
                <a16:creationId xmlns:a16="http://schemas.microsoft.com/office/drawing/2014/main" id="{D1555296-B1D3-8DAD-5E20-ADD9503A31C2}"/>
              </a:ext>
            </a:extLst>
          </p:cNvPr>
          <p:cNvPicPr>
            <a:picLocks noChangeAspect="1"/>
          </p:cNvPicPr>
          <p:nvPr/>
        </p:nvPicPr>
        <p:blipFill>
          <a:blip r:embed="rId2"/>
          <a:stretch>
            <a:fillRect/>
          </a:stretch>
        </p:blipFill>
        <p:spPr>
          <a:xfrm>
            <a:off x="2272485" y="1105929"/>
            <a:ext cx="4599029" cy="3899025"/>
          </a:xfrm>
          <a:prstGeom prst="rect">
            <a:avLst/>
          </a:prstGeom>
        </p:spPr>
      </p:pic>
    </p:spTree>
    <p:extLst>
      <p:ext uri="{BB962C8B-B14F-4D97-AF65-F5344CB8AC3E}">
        <p14:creationId xmlns:p14="http://schemas.microsoft.com/office/powerpoint/2010/main" val="10403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1195-AF73-4AE9-B85F-49294EBA87A2}"/>
              </a:ext>
            </a:extLst>
          </p:cNvPr>
          <p:cNvSpPr>
            <a:spLocks noGrp="1"/>
          </p:cNvSpPr>
          <p:nvPr>
            <p:ph type="title"/>
          </p:nvPr>
        </p:nvSpPr>
        <p:spPr/>
        <p:txBody>
          <a:bodyPr>
            <a:normAutofit fontScale="90000"/>
          </a:bodyPr>
          <a:lstStyle/>
          <a:p>
            <a:r>
              <a:rPr lang="en-US" dirty="0"/>
              <a:t>Model Diagnosis Example</a:t>
            </a:r>
          </a:p>
        </p:txBody>
      </p:sp>
      <p:sp>
        <p:nvSpPr>
          <p:cNvPr id="5" name="Text Placeholder 4">
            <a:extLst>
              <a:ext uri="{FF2B5EF4-FFF2-40B4-BE49-F238E27FC236}">
                <a16:creationId xmlns:a16="http://schemas.microsoft.com/office/drawing/2014/main" id="{7AE03D4F-200E-8E18-2E40-D122687FA271}"/>
              </a:ext>
            </a:extLst>
          </p:cNvPr>
          <p:cNvSpPr>
            <a:spLocks noGrp="1"/>
          </p:cNvSpPr>
          <p:nvPr>
            <p:ph type="body" sz="quarter" idx="10"/>
          </p:nvPr>
        </p:nvSpPr>
        <p:spPr/>
        <p:txBody>
          <a:bodyPr/>
          <a:lstStyle/>
          <a:p>
            <a:r>
              <a:rPr lang="en-US" dirty="0"/>
              <a:t>Add Interaction Effect</a:t>
            </a:r>
          </a:p>
        </p:txBody>
      </p:sp>
      <p:sp>
        <p:nvSpPr>
          <p:cNvPr id="3" name="Slide Number Placeholder 2">
            <a:extLst>
              <a:ext uri="{FF2B5EF4-FFF2-40B4-BE49-F238E27FC236}">
                <a16:creationId xmlns:a16="http://schemas.microsoft.com/office/drawing/2014/main" id="{8805305E-8E8D-4B9D-AA0B-1145716FFF26}"/>
              </a:ext>
            </a:extLst>
          </p:cNvPr>
          <p:cNvSpPr>
            <a:spLocks noGrp="1"/>
          </p:cNvSpPr>
          <p:nvPr>
            <p:ph type="sldNum" sz="quarter" idx="4294967295"/>
          </p:nvPr>
        </p:nvSpPr>
        <p:spPr>
          <a:xfrm>
            <a:off x="0" y="0"/>
            <a:ext cx="0" cy="0"/>
          </a:xfrm>
        </p:spPr>
        <p:txBody>
          <a:bodyPr/>
          <a:lstStyle/>
          <a:p>
            <a:fld id="{6E61BB2A-F643-4BC4-A7C3-7339FD5A6B19}" type="slidenum">
              <a:rPr lang="en-US" smtClean="0"/>
              <a:pPr/>
              <a:t>88</a:t>
            </a:fld>
            <a:endParaRPr lang="en-US"/>
          </a:p>
        </p:txBody>
      </p:sp>
      <p:pic>
        <p:nvPicPr>
          <p:cNvPr id="8" name="Picture 7">
            <a:extLst>
              <a:ext uri="{FF2B5EF4-FFF2-40B4-BE49-F238E27FC236}">
                <a16:creationId xmlns:a16="http://schemas.microsoft.com/office/drawing/2014/main" id="{82FAEBEC-3FBC-9617-1A7A-B10BC0A26929}"/>
              </a:ext>
            </a:extLst>
          </p:cNvPr>
          <p:cNvPicPr>
            <a:picLocks noChangeAspect="1"/>
          </p:cNvPicPr>
          <p:nvPr/>
        </p:nvPicPr>
        <p:blipFill>
          <a:blip r:embed="rId2"/>
          <a:stretch>
            <a:fillRect/>
          </a:stretch>
        </p:blipFill>
        <p:spPr>
          <a:xfrm>
            <a:off x="2114601" y="1821541"/>
            <a:ext cx="4914798" cy="2286886"/>
          </a:xfrm>
          <a:prstGeom prst="rect">
            <a:avLst/>
          </a:prstGeom>
        </p:spPr>
      </p:pic>
    </p:spTree>
    <p:extLst>
      <p:ext uri="{BB962C8B-B14F-4D97-AF65-F5344CB8AC3E}">
        <p14:creationId xmlns:p14="http://schemas.microsoft.com/office/powerpoint/2010/main" val="133140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F236-1474-85D4-B021-19B1F38A1C2D}"/>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AC1B4E92-93B3-710E-5F36-05D9F48354BD}"/>
              </a:ext>
            </a:extLst>
          </p:cNvPr>
          <p:cNvSpPr>
            <a:spLocks noGrp="1"/>
          </p:cNvSpPr>
          <p:nvPr>
            <p:ph type="body" sz="quarter" idx="10"/>
          </p:nvPr>
        </p:nvSpPr>
        <p:spPr/>
        <p:txBody>
          <a:bodyPr/>
          <a:lstStyle/>
          <a:p>
            <a:r>
              <a:rPr lang="en-US" dirty="0"/>
              <a:t>Consider Variable Transformations</a:t>
            </a:r>
          </a:p>
        </p:txBody>
      </p:sp>
      <p:pic>
        <p:nvPicPr>
          <p:cNvPr id="7" name="Picture 6">
            <a:extLst>
              <a:ext uri="{FF2B5EF4-FFF2-40B4-BE49-F238E27FC236}">
                <a16:creationId xmlns:a16="http://schemas.microsoft.com/office/drawing/2014/main" id="{D3A2C48F-F17E-1226-E82E-3B10DEB619BF}"/>
              </a:ext>
            </a:extLst>
          </p:cNvPr>
          <p:cNvPicPr>
            <a:picLocks noChangeAspect="1"/>
          </p:cNvPicPr>
          <p:nvPr/>
        </p:nvPicPr>
        <p:blipFill>
          <a:blip r:embed="rId2"/>
          <a:stretch>
            <a:fillRect/>
          </a:stretch>
        </p:blipFill>
        <p:spPr>
          <a:xfrm>
            <a:off x="322376" y="1531891"/>
            <a:ext cx="3626848" cy="3256131"/>
          </a:xfrm>
          <a:prstGeom prst="rect">
            <a:avLst/>
          </a:prstGeom>
        </p:spPr>
      </p:pic>
      <p:pic>
        <p:nvPicPr>
          <p:cNvPr id="9" name="Picture 8">
            <a:extLst>
              <a:ext uri="{FF2B5EF4-FFF2-40B4-BE49-F238E27FC236}">
                <a16:creationId xmlns:a16="http://schemas.microsoft.com/office/drawing/2014/main" id="{64B02F12-56EA-034E-EE5B-7EDA4A403415}"/>
              </a:ext>
            </a:extLst>
          </p:cNvPr>
          <p:cNvPicPr>
            <a:picLocks noChangeAspect="1"/>
          </p:cNvPicPr>
          <p:nvPr/>
        </p:nvPicPr>
        <p:blipFill>
          <a:blip r:embed="rId3"/>
          <a:stretch>
            <a:fillRect/>
          </a:stretch>
        </p:blipFill>
        <p:spPr>
          <a:xfrm>
            <a:off x="5027523" y="1531891"/>
            <a:ext cx="3626848" cy="3261115"/>
          </a:xfrm>
          <a:prstGeom prst="rect">
            <a:avLst/>
          </a:prstGeom>
        </p:spPr>
      </p:pic>
    </p:spTree>
    <p:extLst>
      <p:ext uri="{BB962C8B-B14F-4D97-AF65-F5344CB8AC3E}">
        <p14:creationId xmlns:p14="http://schemas.microsoft.com/office/powerpoint/2010/main" val="400747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FE8-62BE-63B9-C4BB-BF3C196C0CFF}"/>
              </a:ext>
            </a:extLst>
          </p:cNvPr>
          <p:cNvSpPr>
            <a:spLocks noGrp="1"/>
          </p:cNvSpPr>
          <p:nvPr>
            <p:ph type="title"/>
          </p:nvPr>
        </p:nvSpPr>
        <p:spPr/>
        <p:txBody>
          <a:bodyPr>
            <a:normAutofit fontScale="90000"/>
          </a:bodyPr>
          <a:lstStyle/>
          <a:p>
            <a:r>
              <a:rPr lang="en-US" dirty="0"/>
              <a:t>Residuals Analysis</a:t>
            </a:r>
          </a:p>
        </p:txBody>
      </p:sp>
      <p:sp>
        <p:nvSpPr>
          <p:cNvPr id="4" name="Text Placeholder 3">
            <a:extLst>
              <a:ext uri="{FF2B5EF4-FFF2-40B4-BE49-F238E27FC236}">
                <a16:creationId xmlns:a16="http://schemas.microsoft.com/office/drawing/2014/main" id="{F157DAD1-E21B-6457-25DA-A84B9A393079}"/>
              </a:ext>
            </a:extLst>
          </p:cNvPr>
          <p:cNvSpPr>
            <a:spLocks noGrp="1"/>
          </p:cNvSpPr>
          <p:nvPr>
            <p:ph type="body" sz="quarter" idx="10"/>
          </p:nvPr>
        </p:nvSpPr>
        <p:spPr/>
        <p:txBody>
          <a:bodyPr/>
          <a:lstStyle/>
          <a:p>
            <a:r>
              <a:rPr lang="en-US" dirty="0"/>
              <a:t>Examples</a:t>
            </a:r>
          </a:p>
        </p:txBody>
      </p:sp>
      <p:pic>
        <p:nvPicPr>
          <p:cNvPr id="9" name="Picture 8">
            <a:extLst>
              <a:ext uri="{FF2B5EF4-FFF2-40B4-BE49-F238E27FC236}">
                <a16:creationId xmlns:a16="http://schemas.microsoft.com/office/drawing/2014/main" id="{7AB410C9-C1FA-D1D6-DBF5-D5101841DA9A}"/>
              </a:ext>
            </a:extLst>
          </p:cNvPr>
          <p:cNvPicPr>
            <a:picLocks noChangeAspect="1"/>
          </p:cNvPicPr>
          <p:nvPr/>
        </p:nvPicPr>
        <p:blipFill>
          <a:blip r:embed="rId2"/>
          <a:stretch>
            <a:fillRect/>
          </a:stretch>
        </p:blipFill>
        <p:spPr>
          <a:xfrm>
            <a:off x="2263044" y="1189038"/>
            <a:ext cx="4417027" cy="3699434"/>
          </a:xfrm>
          <a:prstGeom prst="rect">
            <a:avLst/>
          </a:prstGeom>
        </p:spPr>
      </p:pic>
      <p:sp>
        <p:nvSpPr>
          <p:cNvPr id="3" name="Oval 2">
            <a:extLst>
              <a:ext uri="{FF2B5EF4-FFF2-40B4-BE49-F238E27FC236}">
                <a16:creationId xmlns:a16="http://schemas.microsoft.com/office/drawing/2014/main" id="{1F1458DB-74A2-2890-FC16-4746BE09E5B3}"/>
              </a:ext>
            </a:extLst>
          </p:cNvPr>
          <p:cNvSpPr/>
          <p:nvPr/>
        </p:nvSpPr>
        <p:spPr>
          <a:xfrm>
            <a:off x="5486400" y="1244600"/>
            <a:ext cx="933450" cy="2349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8FAE801-727F-332A-6DEE-5FCB92F33825}"/>
              </a:ext>
            </a:extLst>
          </p:cNvPr>
          <p:cNvCxnSpPr>
            <a:endCxn id="3" idx="6"/>
          </p:cNvCxnSpPr>
          <p:nvPr/>
        </p:nvCxnSpPr>
        <p:spPr>
          <a:xfrm flipH="1" flipV="1">
            <a:off x="6419850" y="1362075"/>
            <a:ext cx="628650" cy="492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A23A8D-8573-CC74-DCA2-9515113459B9}"/>
              </a:ext>
            </a:extLst>
          </p:cNvPr>
          <p:cNvSpPr txBox="1"/>
          <p:nvPr/>
        </p:nvSpPr>
        <p:spPr>
          <a:xfrm>
            <a:off x="7251700" y="1657350"/>
            <a:ext cx="1371600" cy="1200329"/>
          </a:xfrm>
          <a:prstGeom prst="rect">
            <a:avLst/>
          </a:prstGeom>
          <a:noFill/>
        </p:spPr>
        <p:txBody>
          <a:bodyPr wrap="square" rtlCol="0">
            <a:spAutoFit/>
          </a:bodyPr>
          <a:lstStyle/>
          <a:p>
            <a:pPr algn="l"/>
            <a:r>
              <a:rPr lang="en-US" sz="1200" dirty="0">
                <a:solidFill>
                  <a:schemeClr val="bg1"/>
                </a:solidFill>
                <a:latin typeface="+mj-lt"/>
              </a:rPr>
              <a:t>Seaborn </a:t>
            </a:r>
            <a:r>
              <a:rPr lang="en-US" sz="1200" dirty="0" err="1">
                <a:solidFill>
                  <a:schemeClr val="bg1"/>
                </a:solidFill>
                <a:latin typeface="+mj-lt"/>
              </a:rPr>
              <a:t>residplot</a:t>
            </a:r>
            <a:r>
              <a:rPr lang="en-US" sz="1200" dirty="0">
                <a:solidFill>
                  <a:schemeClr val="bg1"/>
                </a:solidFill>
                <a:latin typeface="+mj-lt"/>
              </a:rPr>
              <a:t> function includes an optional parameter to include a smoothed average</a:t>
            </a:r>
            <a:endParaRPr lang="en-US" sz="1400" dirty="0">
              <a:solidFill>
                <a:schemeClr val="bg1"/>
              </a:solidFill>
              <a:latin typeface="+mj-lt"/>
            </a:endParaRPr>
          </a:p>
        </p:txBody>
      </p:sp>
    </p:spTree>
    <p:extLst>
      <p:ext uri="{BB962C8B-B14F-4D97-AF65-F5344CB8AC3E}">
        <p14:creationId xmlns:p14="http://schemas.microsoft.com/office/powerpoint/2010/main" val="32862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F236-1474-85D4-B021-19B1F38A1C2D}"/>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AC1B4E92-93B3-710E-5F36-05D9F48354BD}"/>
              </a:ext>
            </a:extLst>
          </p:cNvPr>
          <p:cNvSpPr>
            <a:spLocks noGrp="1"/>
          </p:cNvSpPr>
          <p:nvPr>
            <p:ph type="body" sz="quarter" idx="10"/>
          </p:nvPr>
        </p:nvSpPr>
        <p:spPr/>
        <p:txBody>
          <a:bodyPr/>
          <a:lstStyle/>
          <a:p>
            <a:r>
              <a:rPr lang="en-US" dirty="0"/>
              <a:t>Consider Variable Transformations</a:t>
            </a:r>
          </a:p>
        </p:txBody>
      </p:sp>
      <p:pic>
        <p:nvPicPr>
          <p:cNvPr id="5" name="Picture 4">
            <a:extLst>
              <a:ext uri="{FF2B5EF4-FFF2-40B4-BE49-F238E27FC236}">
                <a16:creationId xmlns:a16="http://schemas.microsoft.com/office/drawing/2014/main" id="{0F875806-83D6-190E-93C2-CB869C25F8D3}"/>
              </a:ext>
            </a:extLst>
          </p:cNvPr>
          <p:cNvPicPr>
            <a:picLocks noChangeAspect="1"/>
          </p:cNvPicPr>
          <p:nvPr/>
        </p:nvPicPr>
        <p:blipFill>
          <a:blip r:embed="rId2"/>
          <a:stretch>
            <a:fillRect/>
          </a:stretch>
        </p:blipFill>
        <p:spPr>
          <a:xfrm>
            <a:off x="322376" y="1531891"/>
            <a:ext cx="3702931" cy="3256131"/>
          </a:xfrm>
          <a:prstGeom prst="rect">
            <a:avLst/>
          </a:prstGeom>
        </p:spPr>
      </p:pic>
      <p:pic>
        <p:nvPicPr>
          <p:cNvPr id="7" name="Picture 6">
            <a:extLst>
              <a:ext uri="{FF2B5EF4-FFF2-40B4-BE49-F238E27FC236}">
                <a16:creationId xmlns:a16="http://schemas.microsoft.com/office/drawing/2014/main" id="{9706278D-5D01-4642-73FE-0D4719EA2801}"/>
              </a:ext>
            </a:extLst>
          </p:cNvPr>
          <p:cNvPicPr>
            <a:picLocks noChangeAspect="1"/>
          </p:cNvPicPr>
          <p:nvPr/>
        </p:nvPicPr>
        <p:blipFill>
          <a:blip r:embed="rId3"/>
          <a:stretch>
            <a:fillRect/>
          </a:stretch>
        </p:blipFill>
        <p:spPr>
          <a:xfrm>
            <a:off x="5039751" y="1531891"/>
            <a:ext cx="3702931" cy="3234744"/>
          </a:xfrm>
          <a:prstGeom prst="rect">
            <a:avLst/>
          </a:prstGeom>
        </p:spPr>
      </p:pic>
    </p:spTree>
    <p:extLst>
      <p:ext uri="{BB962C8B-B14F-4D97-AF65-F5344CB8AC3E}">
        <p14:creationId xmlns:p14="http://schemas.microsoft.com/office/powerpoint/2010/main" val="26600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F236-1474-85D4-B021-19B1F38A1C2D}"/>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AC1B4E92-93B3-710E-5F36-05D9F48354BD}"/>
              </a:ext>
            </a:extLst>
          </p:cNvPr>
          <p:cNvSpPr>
            <a:spLocks noGrp="1"/>
          </p:cNvSpPr>
          <p:nvPr>
            <p:ph type="body" sz="quarter" idx="10"/>
          </p:nvPr>
        </p:nvSpPr>
        <p:spPr/>
        <p:txBody>
          <a:bodyPr/>
          <a:lstStyle/>
          <a:p>
            <a:r>
              <a:rPr lang="en-US" dirty="0"/>
              <a:t>Consider Variable Transformations</a:t>
            </a:r>
          </a:p>
        </p:txBody>
      </p:sp>
      <p:pic>
        <p:nvPicPr>
          <p:cNvPr id="5" name="Picture 4">
            <a:extLst>
              <a:ext uri="{FF2B5EF4-FFF2-40B4-BE49-F238E27FC236}">
                <a16:creationId xmlns:a16="http://schemas.microsoft.com/office/drawing/2014/main" id="{0F875806-83D6-190E-93C2-CB869C25F8D3}"/>
              </a:ext>
            </a:extLst>
          </p:cNvPr>
          <p:cNvPicPr>
            <a:picLocks noChangeAspect="1"/>
          </p:cNvPicPr>
          <p:nvPr/>
        </p:nvPicPr>
        <p:blipFill>
          <a:blip r:embed="rId2"/>
          <a:stretch>
            <a:fillRect/>
          </a:stretch>
        </p:blipFill>
        <p:spPr>
          <a:xfrm>
            <a:off x="322376" y="1531891"/>
            <a:ext cx="3702931" cy="3256131"/>
          </a:xfrm>
          <a:prstGeom prst="rect">
            <a:avLst/>
          </a:prstGeom>
        </p:spPr>
      </p:pic>
      <p:pic>
        <p:nvPicPr>
          <p:cNvPr id="6" name="Picture 5">
            <a:extLst>
              <a:ext uri="{FF2B5EF4-FFF2-40B4-BE49-F238E27FC236}">
                <a16:creationId xmlns:a16="http://schemas.microsoft.com/office/drawing/2014/main" id="{2FA8DF86-2BBF-E03B-F1E9-49624227E2C5}"/>
              </a:ext>
            </a:extLst>
          </p:cNvPr>
          <p:cNvPicPr>
            <a:picLocks noChangeAspect="1"/>
          </p:cNvPicPr>
          <p:nvPr/>
        </p:nvPicPr>
        <p:blipFill>
          <a:blip r:embed="rId3"/>
          <a:stretch>
            <a:fillRect/>
          </a:stretch>
        </p:blipFill>
        <p:spPr>
          <a:xfrm>
            <a:off x="5052017" y="1531891"/>
            <a:ext cx="3642452" cy="3256131"/>
          </a:xfrm>
          <a:prstGeom prst="rect">
            <a:avLst/>
          </a:prstGeom>
        </p:spPr>
      </p:pic>
    </p:spTree>
    <p:extLst>
      <p:ext uri="{BB962C8B-B14F-4D97-AF65-F5344CB8AC3E}">
        <p14:creationId xmlns:p14="http://schemas.microsoft.com/office/powerpoint/2010/main" val="75399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6273-88EA-FB12-F357-FC6A161F4415}"/>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42141145-759F-1ECF-FFBC-7BE976E65A7B}"/>
              </a:ext>
            </a:extLst>
          </p:cNvPr>
          <p:cNvSpPr>
            <a:spLocks noGrp="1"/>
          </p:cNvSpPr>
          <p:nvPr>
            <p:ph type="body" sz="quarter" idx="10"/>
          </p:nvPr>
        </p:nvSpPr>
        <p:spPr/>
        <p:txBody>
          <a:bodyPr/>
          <a:lstStyle/>
          <a:p>
            <a:r>
              <a:rPr lang="en-US" dirty="0"/>
              <a:t>Transforming Response Variable</a:t>
            </a:r>
          </a:p>
        </p:txBody>
      </p:sp>
      <p:pic>
        <p:nvPicPr>
          <p:cNvPr id="5" name="Picture 4">
            <a:extLst>
              <a:ext uri="{FF2B5EF4-FFF2-40B4-BE49-F238E27FC236}">
                <a16:creationId xmlns:a16="http://schemas.microsoft.com/office/drawing/2014/main" id="{E9FE961F-4964-EFF7-930A-6600EAE65168}"/>
              </a:ext>
            </a:extLst>
          </p:cNvPr>
          <p:cNvPicPr>
            <a:picLocks noChangeAspect="1"/>
          </p:cNvPicPr>
          <p:nvPr/>
        </p:nvPicPr>
        <p:blipFill>
          <a:blip r:embed="rId2"/>
          <a:stretch>
            <a:fillRect/>
          </a:stretch>
        </p:blipFill>
        <p:spPr>
          <a:xfrm>
            <a:off x="2881689" y="1210221"/>
            <a:ext cx="3380621" cy="3659435"/>
          </a:xfrm>
          <a:prstGeom prst="rect">
            <a:avLst/>
          </a:prstGeom>
        </p:spPr>
      </p:pic>
    </p:spTree>
    <p:extLst>
      <p:ext uri="{BB962C8B-B14F-4D97-AF65-F5344CB8AC3E}">
        <p14:creationId xmlns:p14="http://schemas.microsoft.com/office/powerpoint/2010/main" val="34031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6273-88EA-FB12-F357-FC6A161F4415}"/>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42141145-759F-1ECF-FFBC-7BE976E65A7B}"/>
              </a:ext>
            </a:extLst>
          </p:cNvPr>
          <p:cNvSpPr>
            <a:spLocks noGrp="1"/>
          </p:cNvSpPr>
          <p:nvPr>
            <p:ph type="body" sz="quarter" idx="10"/>
          </p:nvPr>
        </p:nvSpPr>
        <p:spPr/>
        <p:txBody>
          <a:bodyPr/>
          <a:lstStyle/>
          <a:p>
            <a:r>
              <a:rPr lang="en-US" dirty="0"/>
              <a:t>Transforming Response Variable</a:t>
            </a:r>
          </a:p>
        </p:txBody>
      </p:sp>
      <p:pic>
        <p:nvPicPr>
          <p:cNvPr id="6" name="Picture 5">
            <a:extLst>
              <a:ext uri="{FF2B5EF4-FFF2-40B4-BE49-F238E27FC236}">
                <a16:creationId xmlns:a16="http://schemas.microsoft.com/office/drawing/2014/main" id="{B20D5475-6B80-5EF4-9F2D-83D5AFFF9858}"/>
              </a:ext>
            </a:extLst>
          </p:cNvPr>
          <p:cNvPicPr>
            <a:picLocks noChangeAspect="1"/>
          </p:cNvPicPr>
          <p:nvPr/>
        </p:nvPicPr>
        <p:blipFill>
          <a:blip r:embed="rId2"/>
          <a:stretch>
            <a:fillRect/>
          </a:stretch>
        </p:blipFill>
        <p:spPr>
          <a:xfrm>
            <a:off x="1347232" y="1906062"/>
            <a:ext cx="6449535" cy="1331376"/>
          </a:xfrm>
          <a:prstGeom prst="rect">
            <a:avLst/>
          </a:prstGeom>
        </p:spPr>
      </p:pic>
    </p:spTree>
    <p:extLst>
      <p:ext uri="{BB962C8B-B14F-4D97-AF65-F5344CB8AC3E}">
        <p14:creationId xmlns:p14="http://schemas.microsoft.com/office/powerpoint/2010/main" val="176899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6273-88EA-FB12-F357-FC6A161F4415}"/>
              </a:ext>
            </a:extLst>
          </p:cNvPr>
          <p:cNvSpPr>
            <a:spLocks noGrp="1"/>
          </p:cNvSpPr>
          <p:nvPr>
            <p:ph type="title"/>
          </p:nvPr>
        </p:nvSpPr>
        <p:spPr/>
        <p:txBody>
          <a:bodyPr>
            <a:normAutofit fontScale="90000"/>
          </a:bodyPr>
          <a:lstStyle/>
          <a:p>
            <a:r>
              <a:rPr lang="en-US" dirty="0"/>
              <a:t>Model Diagnosis Example</a:t>
            </a:r>
          </a:p>
        </p:txBody>
      </p:sp>
      <p:sp>
        <p:nvSpPr>
          <p:cNvPr id="3" name="Text Placeholder 2">
            <a:extLst>
              <a:ext uri="{FF2B5EF4-FFF2-40B4-BE49-F238E27FC236}">
                <a16:creationId xmlns:a16="http://schemas.microsoft.com/office/drawing/2014/main" id="{42141145-759F-1ECF-FFBC-7BE976E65A7B}"/>
              </a:ext>
            </a:extLst>
          </p:cNvPr>
          <p:cNvSpPr>
            <a:spLocks noGrp="1"/>
          </p:cNvSpPr>
          <p:nvPr>
            <p:ph type="body" sz="quarter" idx="10"/>
          </p:nvPr>
        </p:nvSpPr>
        <p:spPr/>
        <p:txBody>
          <a:bodyPr/>
          <a:lstStyle/>
          <a:p>
            <a:r>
              <a:rPr lang="en-US" dirty="0"/>
              <a:t>Transforming Response Variable</a:t>
            </a:r>
          </a:p>
        </p:txBody>
      </p:sp>
      <p:pic>
        <p:nvPicPr>
          <p:cNvPr id="5" name="Picture 4">
            <a:extLst>
              <a:ext uri="{FF2B5EF4-FFF2-40B4-BE49-F238E27FC236}">
                <a16:creationId xmlns:a16="http://schemas.microsoft.com/office/drawing/2014/main" id="{F2900A76-9E0D-C9EF-9675-E452222773E3}"/>
              </a:ext>
            </a:extLst>
          </p:cNvPr>
          <p:cNvPicPr>
            <a:picLocks noChangeAspect="1"/>
          </p:cNvPicPr>
          <p:nvPr/>
        </p:nvPicPr>
        <p:blipFill>
          <a:blip r:embed="rId2"/>
          <a:stretch>
            <a:fillRect/>
          </a:stretch>
        </p:blipFill>
        <p:spPr>
          <a:xfrm>
            <a:off x="2491349" y="1189038"/>
            <a:ext cx="4161301" cy="3702627"/>
          </a:xfrm>
          <a:prstGeom prst="rect">
            <a:avLst/>
          </a:prstGeom>
        </p:spPr>
      </p:pic>
    </p:spTree>
    <p:extLst>
      <p:ext uri="{BB962C8B-B14F-4D97-AF65-F5344CB8AC3E}">
        <p14:creationId xmlns:p14="http://schemas.microsoft.com/office/powerpoint/2010/main" val="403055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1A50-8CFC-120A-84EB-77B445248442}"/>
              </a:ext>
            </a:extLst>
          </p:cNvPr>
          <p:cNvSpPr>
            <a:spLocks noGrp="1"/>
          </p:cNvSpPr>
          <p:nvPr>
            <p:ph type="title"/>
          </p:nvPr>
        </p:nvSpPr>
        <p:spPr/>
        <p:txBody>
          <a:bodyPr>
            <a:normAutofit fontScale="90000"/>
          </a:bodyPr>
          <a:lstStyle/>
          <a:p>
            <a:r>
              <a:rPr lang="en-US" dirty="0"/>
              <a:t>Summary</a:t>
            </a:r>
          </a:p>
        </p:txBody>
      </p:sp>
      <p:sp>
        <p:nvSpPr>
          <p:cNvPr id="4" name="Content Placeholder 3">
            <a:extLst>
              <a:ext uri="{FF2B5EF4-FFF2-40B4-BE49-F238E27FC236}">
                <a16:creationId xmlns:a16="http://schemas.microsoft.com/office/drawing/2014/main" id="{25C96F23-B321-95FC-79C6-1859E49ECED8}"/>
              </a:ext>
            </a:extLst>
          </p:cNvPr>
          <p:cNvSpPr>
            <a:spLocks noGrp="1"/>
          </p:cNvSpPr>
          <p:nvPr>
            <p:ph idx="1"/>
          </p:nvPr>
        </p:nvSpPr>
        <p:spPr>
          <a:xfrm>
            <a:off x="628650" y="1248568"/>
            <a:ext cx="7886700" cy="3793332"/>
          </a:xfrm>
        </p:spPr>
        <p:txBody>
          <a:bodyPr>
            <a:normAutofit fontScale="92500" lnSpcReduction="10000"/>
          </a:bodyPr>
          <a:lstStyle/>
          <a:p>
            <a:r>
              <a:rPr lang="en-US" dirty="0"/>
              <a:t>Assess and address multi-collinearity</a:t>
            </a:r>
          </a:p>
          <a:p>
            <a:pPr lvl="1"/>
            <a:r>
              <a:rPr lang="en-US" dirty="0"/>
              <a:t>Deal with any variables with a correlation coefficient &gt; 0.9 or a VIF greater than 5-10</a:t>
            </a:r>
          </a:p>
          <a:p>
            <a:r>
              <a:rPr lang="en-US" dirty="0"/>
              <a:t>Assess variable skew</a:t>
            </a:r>
          </a:p>
          <a:p>
            <a:pPr lvl="1"/>
            <a:r>
              <a:rPr lang="en-US" dirty="0"/>
              <a:t>Investigate transforming heavily skewed variables</a:t>
            </a:r>
          </a:p>
          <a:p>
            <a:r>
              <a:rPr lang="en-US" dirty="0"/>
              <a:t>Build initial model and investigate standardized residuals plot</a:t>
            </a:r>
          </a:p>
          <a:p>
            <a:pPr lvl="1"/>
            <a:r>
              <a:rPr lang="en-US" dirty="0"/>
              <a:t>Investigate and deal with outliers</a:t>
            </a:r>
          </a:p>
          <a:p>
            <a:r>
              <a:rPr lang="en-US" dirty="0"/>
              <a:t>Build updated model and assess standardized residuals plot for evidence of deviation from model assumptions (particularly independence)</a:t>
            </a:r>
          </a:p>
          <a:p>
            <a:pPr lvl="1"/>
            <a:r>
              <a:rPr lang="en-US" dirty="0"/>
              <a:t>Consider adding new predictors which are nonlinear functions of the original predictors</a:t>
            </a:r>
          </a:p>
          <a:p>
            <a:pPr lvl="1"/>
            <a:r>
              <a:rPr lang="en-US" dirty="0"/>
              <a:t>Consider adding interaction effects</a:t>
            </a:r>
          </a:p>
          <a:p>
            <a:r>
              <a:rPr lang="en-US" dirty="0"/>
              <a:t>Assess updated model for coefficient significance and investigate removing predictors to simplify model</a:t>
            </a:r>
          </a:p>
          <a:p>
            <a:endParaRPr lang="en-US" dirty="0"/>
          </a:p>
        </p:txBody>
      </p:sp>
      <p:sp>
        <p:nvSpPr>
          <p:cNvPr id="3" name="Text Placeholder 2">
            <a:extLst>
              <a:ext uri="{FF2B5EF4-FFF2-40B4-BE49-F238E27FC236}">
                <a16:creationId xmlns:a16="http://schemas.microsoft.com/office/drawing/2014/main" id="{7AA59D6D-3B3C-891D-020D-3E0FC3E8A54D}"/>
              </a:ext>
            </a:extLst>
          </p:cNvPr>
          <p:cNvSpPr>
            <a:spLocks noGrp="1"/>
          </p:cNvSpPr>
          <p:nvPr>
            <p:ph type="body" sz="quarter" idx="10"/>
          </p:nvPr>
        </p:nvSpPr>
        <p:spPr/>
        <p:txBody>
          <a:bodyPr/>
          <a:lstStyle/>
          <a:p>
            <a:r>
              <a:rPr lang="en-US" dirty="0"/>
              <a:t>Recommended Model Diagnosis Process</a:t>
            </a:r>
          </a:p>
        </p:txBody>
      </p:sp>
    </p:spTree>
    <p:extLst>
      <p:ext uri="{BB962C8B-B14F-4D97-AF65-F5344CB8AC3E}">
        <p14:creationId xmlns:p14="http://schemas.microsoft.com/office/powerpoint/2010/main" val="42287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FF258D-279D-F233-C87A-AC6C96375EF8}"/>
              </a:ext>
            </a:extLst>
          </p:cNvPr>
          <p:cNvSpPr>
            <a:spLocks noGrp="1"/>
          </p:cNvSpPr>
          <p:nvPr>
            <p:ph type="body" sz="quarter" idx="11"/>
          </p:nvPr>
        </p:nvSpPr>
        <p:spPr/>
        <p:txBody>
          <a:bodyPr/>
          <a:lstStyle/>
          <a:p>
            <a:r>
              <a:rPr lang="en-US" dirty="0"/>
              <a:t>ISLR 5</a:t>
            </a:r>
          </a:p>
        </p:txBody>
      </p:sp>
      <p:sp>
        <p:nvSpPr>
          <p:cNvPr id="4" name="Text Placeholder 3">
            <a:extLst>
              <a:ext uri="{FF2B5EF4-FFF2-40B4-BE49-F238E27FC236}">
                <a16:creationId xmlns:a16="http://schemas.microsoft.com/office/drawing/2014/main" id="{212A519A-1955-EE2E-ACE0-A5C81F5A69A8}"/>
              </a:ext>
            </a:extLst>
          </p:cNvPr>
          <p:cNvSpPr>
            <a:spLocks noGrp="1"/>
          </p:cNvSpPr>
          <p:nvPr>
            <p:ph type="body" sz="quarter" idx="10"/>
          </p:nvPr>
        </p:nvSpPr>
        <p:spPr/>
        <p:txBody>
          <a:bodyPr/>
          <a:lstStyle/>
          <a:p>
            <a:r>
              <a:rPr lang="en-US" dirty="0"/>
              <a:t>Model Validation and Resampling Techniques </a:t>
            </a:r>
          </a:p>
        </p:txBody>
      </p:sp>
    </p:spTree>
    <p:extLst>
      <p:ext uri="{BB962C8B-B14F-4D97-AF65-F5344CB8AC3E}">
        <p14:creationId xmlns:p14="http://schemas.microsoft.com/office/powerpoint/2010/main" val="9343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4351D-A4A1-37F3-52C4-2E3957B6A4C7}"/>
              </a:ext>
            </a:extLst>
          </p:cNvPr>
          <p:cNvSpPr>
            <a:spLocks noGrp="1"/>
          </p:cNvSpPr>
          <p:nvPr>
            <p:ph type="title"/>
          </p:nvPr>
        </p:nvSpPr>
        <p:spPr/>
        <p:txBody>
          <a:bodyPr>
            <a:normAutofit fontScale="90000"/>
          </a:bodyPr>
          <a:lstStyle/>
          <a:p>
            <a:r>
              <a:rPr lang="en-US" dirty="0"/>
              <a:t>Validation Objectives</a:t>
            </a:r>
          </a:p>
        </p:txBody>
      </p:sp>
      <p:sp>
        <p:nvSpPr>
          <p:cNvPr id="5" name="Content Placeholder 4">
            <a:extLst>
              <a:ext uri="{FF2B5EF4-FFF2-40B4-BE49-F238E27FC236}">
                <a16:creationId xmlns:a16="http://schemas.microsoft.com/office/drawing/2014/main" id="{2A8C3E7E-6146-F2F4-5B86-2881716037F0}"/>
              </a:ext>
            </a:extLst>
          </p:cNvPr>
          <p:cNvSpPr>
            <a:spLocks noGrp="1"/>
          </p:cNvSpPr>
          <p:nvPr>
            <p:ph idx="1"/>
          </p:nvPr>
        </p:nvSpPr>
        <p:spPr>
          <a:xfrm>
            <a:off x="628650" y="1369218"/>
            <a:ext cx="7886700" cy="3500438"/>
          </a:xfrm>
        </p:spPr>
        <p:txBody>
          <a:bodyPr>
            <a:normAutofit/>
          </a:bodyPr>
          <a:lstStyle/>
          <a:p>
            <a:pPr marL="0" indent="0">
              <a:buNone/>
            </a:pPr>
            <a:r>
              <a:rPr lang="en-US" dirty="0"/>
              <a:t>When modeling for prediction:</a:t>
            </a:r>
          </a:p>
          <a:p>
            <a:r>
              <a:rPr lang="en-US" dirty="0"/>
              <a:t>Remember, our dataset is always viewed as a sample from a larger population</a:t>
            </a:r>
          </a:p>
          <a:p>
            <a:r>
              <a:rPr lang="en-US" dirty="0"/>
              <a:t>We are concerned with how will the model will perform </a:t>
            </a:r>
            <a:r>
              <a:rPr lang="en-US" i="1" dirty="0"/>
              <a:t>with other, previously unseen data </a:t>
            </a:r>
            <a:r>
              <a:rPr lang="en-US" dirty="0"/>
              <a:t>from that population</a:t>
            </a:r>
          </a:p>
          <a:p>
            <a:pPr marL="0" indent="0">
              <a:buNone/>
            </a:pPr>
            <a:endParaRPr lang="en-US" i="1" dirty="0"/>
          </a:p>
        </p:txBody>
      </p:sp>
      <p:sp>
        <p:nvSpPr>
          <p:cNvPr id="6" name="Text Placeholder 5">
            <a:extLst>
              <a:ext uri="{FF2B5EF4-FFF2-40B4-BE49-F238E27FC236}">
                <a16:creationId xmlns:a16="http://schemas.microsoft.com/office/drawing/2014/main" id="{FDDBC283-229B-13F2-D6D1-21E0FC766ED1}"/>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201351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C4351D-A4A1-37F3-52C4-2E3957B6A4C7}"/>
              </a:ext>
            </a:extLst>
          </p:cNvPr>
          <p:cNvSpPr>
            <a:spLocks noGrp="1"/>
          </p:cNvSpPr>
          <p:nvPr>
            <p:ph type="title"/>
          </p:nvPr>
        </p:nvSpPr>
        <p:spPr/>
        <p:txBody>
          <a:bodyPr>
            <a:normAutofit fontScale="90000"/>
          </a:bodyPr>
          <a:lstStyle/>
          <a:p>
            <a:r>
              <a:rPr lang="en-US" dirty="0"/>
              <a:t>Validation Objectives</a:t>
            </a:r>
          </a:p>
        </p:txBody>
      </p:sp>
      <p:sp>
        <p:nvSpPr>
          <p:cNvPr id="5" name="Content Placeholder 4">
            <a:extLst>
              <a:ext uri="{FF2B5EF4-FFF2-40B4-BE49-F238E27FC236}">
                <a16:creationId xmlns:a16="http://schemas.microsoft.com/office/drawing/2014/main" id="{2A8C3E7E-6146-F2F4-5B86-2881716037F0}"/>
              </a:ext>
            </a:extLst>
          </p:cNvPr>
          <p:cNvSpPr>
            <a:spLocks noGrp="1"/>
          </p:cNvSpPr>
          <p:nvPr>
            <p:ph idx="1"/>
          </p:nvPr>
        </p:nvSpPr>
        <p:spPr>
          <a:xfrm>
            <a:off x="628650" y="1369218"/>
            <a:ext cx="7886700" cy="3500438"/>
          </a:xfrm>
        </p:spPr>
        <p:txBody>
          <a:bodyPr>
            <a:normAutofit/>
          </a:bodyPr>
          <a:lstStyle/>
          <a:p>
            <a:pPr marL="0" indent="0">
              <a:buNone/>
            </a:pPr>
            <a:r>
              <a:rPr lang="en-US" dirty="0"/>
              <a:t>This module addresses two related topics:</a:t>
            </a:r>
          </a:p>
          <a:p>
            <a:r>
              <a:rPr lang="en-US" dirty="0"/>
              <a:t>How to ensure that a model doesn’t reflect attributes of our sample that don’t exist in the larger population (“overfitting”)</a:t>
            </a:r>
          </a:p>
          <a:p>
            <a:r>
              <a:rPr lang="en-US" dirty="0"/>
              <a:t>How to estimate what the performance of the model will be when applied to the larger population (estimating model mean and variance)</a:t>
            </a:r>
          </a:p>
        </p:txBody>
      </p:sp>
      <p:sp>
        <p:nvSpPr>
          <p:cNvPr id="6" name="Text Placeholder 5">
            <a:extLst>
              <a:ext uri="{FF2B5EF4-FFF2-40B4-BE49-F238E27FC236}">
                <a16:creationId xmlns:a16="http://schemas.microsoft.com/office/drawing/2014/main" id="{FDDBC283-229B-13F2-D6D1-21E0FC766ED1}"/>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29201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D260-5A09-012C-BC84-217D05429732}"/>
              </a:ext>
            </a:extLst>
          </p:cNvPr>
          <p:cNvSpPr>
            <a:spLocks noGrp="1"/>
          </p:cNvSpPr>
          <p:nvPr>
            <p:ph type="title"/>
          </p:nvPr>
        </p:nvSpPr>
        <p:spPr/>
        <p:txBody>
          <a:bodyPr>
            <a:normAutofit fontScale="90000"/>
          </a:bodyPr>
          <a:lstStyle/>
          <a:p>
            <a:r>
              <a:rPr lang="en-US" dirty="0"/>
              <a:t>Validation Set Example</a:t>
            </a:r>
          </a:p>
        </p:txBody>
      </p:sp>
      <p:sp>
        <p:nvSpPr>
          <p:cNvPr id="4" name="Text Placeholder 3">
            <a:extLst>
              <a:ext uri="{FF2B5EF4-FFF2-40B4-BE49-F238E27FC236}">
                <a16:creationId xmlns:a16="http://schemas.microsoft.com/office/drawing/2014/main" id="{5B712C11-9FB8-9218-434E-C81E65128270}"/>
              </a:ext>
            </a:extLst>
          </p:cNvPr>
          <p:cNvSpPr>
            <a:spLocks noGrp="1"/>
          </p:cNvSpPr>
          <p:nvPr>
            <p:ph type="body" sz="quarter" idx="10"/>
          </p:nvPr>
        </p:nvSpPr>
        <p:spPr/>
        <p:txBody>
          <a:bodyPr/>
          <a:lstStyle/>
          <a:p>
            <a:r>
              <a:rPr lang="en-US" dirty="0"/>
              <a:t>Polynomial Regression Models for Horsepower</a:t>
            </a:r>
          </a:p>
        </p:txBody>
      </p:sp>
      <p:pic>
        <p:nvPicPr>
          <p:cNvPr id="6" name="Picture 5">
            <a:extLst>
              <a:ext uri="{FF2B5EF4-FFF2-40B4-BE49-F238E27FC236}">
                <a16:creationId xmlns:a16="http://schemas.microsoft.com/office/drawing/2014/main" id="{7D057C76-6405-9CCC-E5A3-3A991E1B1E95}"/>
              </a:ext>
            </a:extLst>
          </p:cNvPr>
          <p:cNvPicPr>
            <a:picLocks noChangeAspect="1"/>
          </p:cNvPicPr>
          <p:nvPr/>
        </p:nvPicPr>
        <p:blipFill>
          <a:blip r:embed="rId2"/>
          <a:stretch>
            <a:fillRect/>
          </a:stretch>
        </p:blipFill>
        <p:spPr>
          <a:xfrm>
            <a:off x="2267722" y="1189038"/>
            <a:ext cx="4608555" cy="3858971"/>
          </a:xfrm>
          <a:prstGeom prst="rect">
            <a:avLst/>
          </a:prstGeom>
        </p:spPr>
      </p:pic>
    </p:spTree>
    <p:extLst>
      <p:ext uri="{BB962C8B-B14F-4D97-AF65-F5344CB8AC3E}">
        <p14:creationId xmlns:p14="http://schemas.microsoft.com/office/powerpoint/2010/main" val="184342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42114</TotalTime>
  <Words>5068</Words>
  <Application>Microsoft Office PowerPoint</Application>
  <PresentationFormat>On-screen Show (16:9)</PresentationFormat>
  <Paragraphs>741</Paragraphs>
  <Slides>159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159</vt:i4>
      </vt:variant>
    </vt:vector>
  </HeadingPairs>
  <TitlesOfParts>
    <vt:vector size="165" baseType="lpstr">
      <vt:lpstr>Arial</vt:lpstr>
      <vt:lpstr>Calibri</vt:lpstr>
      <vt:lpstr>Calibri Light</vt:lpstr>
      <vt:lpstr>Cambria Math</vt:lpstr>
      <vt:lpstr>1_2020-Template-External</vt:lpstr>
      <vt:lpstr>1_NDA</vt:lpstr>
      <vt:lpstr>PowerPoint Presentation</vt:lpstr>
      <vt:lpstr>PowerPoint Presentation</vt:lpstr>
      <vt:lpstr>Model Diagnosis</vt:lpstr>
      <vt:lpstr>Linear Regression</vt:lpstr>
      <vt:lpstr>Linear Regression Model Diagnosis</vt:lpstr>
      <vt:lpstr>Linear Regression Model Diagnosis</vt:lpstr>
      <vt:lpstr>Residuals Assessment Summary</vt:lpstr>
      <vt:lpstr>Residuals Analysis</vt:lpstr>
      <vt:lpstr>Residuals Analysis</vt:lpstr>
      <vt:lpstr>Residuals Analysis</vt:lpstr>
      <vt:lpstr>Residuals Analysis</vt:lpstr>
      <vt:lpstr>Residuals Analysis</vt:lpstr>
      <vt:lpstr>Residuals Analysis</vt:lpstr>
      <vt:lpstr>Residuals Analysis</vt:lpstr>
      <vt:lpstr>Residuals Analysis</vt:lpstr>
      <vt:lpstr>Assessing the Model Assumptions</vt:lpstr>
      <vt:lpstr>Residuals Analysis</vt:lpstr>
      <vt:lpstr>Residuals Analysis</vt:lpstr>
      <vt:lpstr>Residuals Analysis</vt:lpstr>
      <vt:lpstr>Residuals Analysis</vt:lpstr>
      <vt:lpstr>Residuals Analysis</vt:lpstr>
      <vt:lpstr>Residuals Analysis</vt:lpstr>
      <vt:lpstr>Residuals Analysis</vt:lpstr>
      <vt:lpstr>Residuals Analysis</vt:lpstr>
      <vt:lpstr>Residuals Analysis</vt:lpstr>
      <vt:lpstr>Linear Regression Model Diagnosis</vt:lpstr>
      <vt:lpstr>Diagnosing Underperforming Models</vt:lpstr>
      <vt:lpstr>Variable Transformations</vt:lpstr>
      <vt:lpstr>Variable Transformations</vt:lpstr>
      <vt:lpstr>Variable Transformations</vt:lpstr>
      <vt:lpstr>Variable Transformations</vt:lpstr>
      <vt:lpstr>PowerPoint Presentation</vt:lpstr>
      <vt:lpstr>Diagnosing Underperforming Models</vt:lpstr>
      <vt:lpstr>Diagnosing Underperforming Models</vt:lpstr>
      <vt:lpstr>Diagnosing Underperforming Models</vt:lpstr>
      <vt:lpstr>Diagnosing Underperforming Models</vt:lpstr>
      <vt:lpstr>Diagnosing Underperforming Models</vt:lpstr>
      <vt:lpstr>Diagnosing Underperforming Models</vt:lpstr>
      <vt:lpstr>PowerPoint Presentation</vt:lpstr>
      <vt:lpstr>Diagnosing Underperforming Models</vt:lpstr>
      <vt:lpstr>Multicollinearity Problem</vt:lpstr>
      <vt:lpstr>Variance Inflation Factor (VIF)</vt:lpstr>
      <vt:lpstr>Variance Inflation Factor (VIF)</vt:lpstr>
      <vt:lpstr>Variance Inflation Factor (VIF)</vt:lpstr>
      <vt:lpstr>Variance Inflation Factor</vt:lpstr>
      <vt:lpstr>Diagnosing Underperforming Models</vt:lpstr>
      <vt:lpstr>Variance Inflation Factor</vt:lpstr>
      <vt:lpstr>Diagnosing Underperforming Models</vt:lpstr>
      <vt:lpstr>PowerPoint Presentation</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Model Diagnosis Example</vt:lpstr>
      <vt:lpstr>Summary</vt:lpstr>
      <vt:lpstr>PowerPoint Presentation</vt:lpstr>
      <vt:lpstr>Validation Objectives</vt:lpstr>
      <vt:lpstr>Validation Objectives</vt:lpstr>
      <vt:lpstr>Validation Set Example</vt:lpstr>
      <vt:lpstr>Validation Set Example</vt:lpstr>
      <vt:lpstr>Validation Set Example</vt:lpstr>
      <vt:lpstr>Validation Set Example</vt:lpstr>
      <vt:lpstr>Validation Set Example</vt:lpstr>
      <vt:lpstr>Validation Approaches</vt:lpstr>
      <vt:lpstr>Validation Set Example</vt:lpstr>
      <vt:lpstr>Validation Set Example</vt:lpstr>
      <vt:lpstr>Validation Set Example</vt:lpstr>
      <vt:lpstr>Validation Set Example</vt:lpstr>
      <vt:lpstr>Validation Set Approach Issues</vt:lpstr>
      <vt:lpstr>Randomness in Model Fit </vt:lpstr>
      <vt:lpstr>Randomness in Model Fit </vt:lpstr>
      <vt:lpstr>Leave-One-Out Cross Validation (LOOCV)</vt:lpstr>
      <vt:lpstr>k-Fold Cross-Validation</vt:lpstr>
      <vt:lpstr>K-Fold Cross-Validation</vt:lpstr>
      <vt:lpstr>K-Fold Cross Validation</vt:lpstr>
      <vt:lpstr>Leave-One Out Cross-Validation (LOOCV)</vt:lpstr>
      <vt:lpstr>Bias-Variance Trade-Off for k-Fold Cross-Validation</vt:lpstr>
      <vt:lpstr>Cross-Validation Usage Pitfalls</vt:lpstr>
      <vt:lpstr>Cross-Validation Usage Pitfalls</vt:lpstr>
      <vt:lpstr>Wrong Way</vt:lpstr>
      <vt:lpstr>Right Way</vt:lpstr>
      <vt:lpstr>A Note on Using Both Test/Training Partitions and CV</vt:lpstr>
      <vt:lpstr>A Note on Using Both Test/Training Partitions and CV</vt:lpstr>
      <vt:lpstr>A Note on Using Both Test/Training Partitions and CV</vt:lpstr>
      <vt:lpstr>PowerPoint Presentation</vt:lpstr>
      <vt:lpstr>Data and Sampling Distributions</vt:lpstr>
      <vt:lpstr>Estimators:  Sample Statistics</vt:lpstr>
      <vt:lpstr>Estimators:  Sample Statistics</vt:lpstr>
      <vt:lpstr>Resampling</vt:lpstr>
      <vt:lpstr>Bias and Variance</vt:lpstr>
      <vt:lpstr>Resampling</vt:lpstr>
      <vt:lpstr>The Bootstrap</vt:lpstr>
      <vt:lpstr>The Bootstrap</vt:lpstr>
      <vt:lpstr>The Bootstrap</vt:lpstr>
      <vt:lpstr>The Bootstrap</vt:lpstr>
      <vt:lpstr>General Picture </vt:lpstr>
      <vt:lpstr>Example – Sample Means</vt:lpstr>
      <vt:lpstr>Example – Sample Mean</vt:lpstr>
      <vt:lpstr>Confidence Interval for Mean</vt:lpstr>
      <vt:lpstr>Example – Sample Mean</vt:lpstr>
      <vt:lpstr>Example – Sample Mean</vt:lpstr>
      <vt:lpstr>Example – Sample Mean</vt:lpstr>
      <vt:lpstr>Example – Sample Mean</vt:lpstr>
      <vt:lpstr>Example – Sample Mean</vt:lpstr>
      <vt:lpstr>Example – Sample Mean</vt:lpstr>
      <vt:lpstr>Example – Sample Mean</vt:lpstr>
      <vt:lpstr>Classical Statistics vs Bootstrapping</vt:lpstr>
      <vt:lpstr>Portfolio Allocation Example</vt:lpstr>
      <vt:lpstr>Portfolio Allocation Example</vt:lpstr>
      <vt:lpstr>Portfolio Allocation Example</vt:lpstr>
      <vt:lpstr>Portfolio Allocation Example</vt:lpstr>
      <vt:lpstr>Portfolio Allocation Example</vt:lpstr>
      <vt:lpstr>Estimating Regression Coefficient Variance</vt:lpstr>
      <vt:lpstr>Estimating Regression Coefficient Variance</vt:lpstr>
      <vt:lpstr>PowerPoint Presentation</vt:lpstr>
      <vt:lpstr>Bootstrap Aggregation (Bagging)</vt:lpstr>
      <vt:lpstr>Bootstrap Aggregation (Bagging)</vt:lpstr>
      <vt:lpstr>Bootstrap Aggregation (Bagging)</vt:lpstr>
      <vt:lpstr>Out-of-Bag Error Estimation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Wilcox</dc:creator>
  <cp:lastModifiedBy>Bruce Alan Wilcox</cp:lastModifiedBy>
  <cp:revision>174</cp:revision>
  <dcterms:created xsi:type="dcterms:W3CDTF">2021-03-01T04:26:34Z</dcterms:created>
  <dcterms:modified xsi:type="dcterms:W3CDTF">2022-07-18T15:59:59Z</dcterms:modified>
</cp:coreProperties>
</file>